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572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5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3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94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4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61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6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42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22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6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0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D7F6-1422-4F82-AD8E-C5BF9108611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4199-6D84-4F86-A6C8-3F3BE2DC1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../word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../word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2" Type="http://schemas.openxmlformats.org/officeDocument/2006/relationships/image" Target="../../word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4" Type="http://schemas.openxmlformats.org/officeDocument/2006/relationships/image" Target="../../word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../word/media/image13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87009"/>
              </p:ext>
            </p:extLst>
          </p:nvPr>
        </p:nvGraphicFramePr>
        <p:xfrm>
          <a:off x="838200" y="2086874"/>
          <a:ext cx="4931004" cy="342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838200" y="1137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Vybrané </a:t>
            </a:r>
            <a:r>
              <a:rPr lang="cs-CZ" b="1" dirty="0"/>
              <a:t>atributy vnímání proměn digitálního mediálního ekosystému ve </a:t>
            </a:r>
            <a:r>
              <a:rPr lang="cs-CZ" b="1" dirty="0" smtClean="0"/>
              <a:t>vazbě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na žurnalistiku a její </a:t>
            </a:r>
            <a:r>
              <a:rPr lang="cs-CZ" b="1" dirty="0" smtClean="0"/>
              <a:t>regulaci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Václav Moravec (IKSŽ FSV UK)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Ivan </a:t>
            </a:r>
            <a:r>
              <a:rPr lang="cs-CZ" b="1" dirty="0" err="1"/>
              <a:t>Cuker</a:t>
            </a:r>
            <a:r>
              <a:rPr lang="cs-CZ" b="1" dirty="0"/>
              <a:t> (</a:t>
            </a:r>
            <a:r>
              <a:rPr lang="cs-CZ" b="1" dirty="0" err="1"/>
              <a:t>Median</a:t>
            </a:r>
            <a:r>
              <a:rPr lang="cs-CZ" b="1" dirty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2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059619"/>
              </p:ext>
            </p:extLst>
          </p:nvPr>
        </p:nvGraphicFramePr>
        <p:xfrm>
          <a:off x="1294615" y="1243720"/>
          <a:ext cx="4685122" cy="448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863475" y="1546163"/>
            <a:ext cx="540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První zdroj při hledání informace o mimořádné události </a:t>
            </a:r>
            <a:endParaRPr lang="cs-CZ" i="1" dirty="0"/>
          </a:p>
        </p:txBody>
      </p:sp>
      <p:pic>
        <p:nvPicPr>
          <p:cNvPr id="8" name="Obrázek 7" descr="Obsah obrázku snímek obrazovky, text&#10;&#10;Popis byl vytvořen automatick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5" y="2105495"/>
            <a:ext cx="5062312" cy="216961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44180" y="43251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IPP02. Když dojde k nějaké mimořádné události, jaký informační zdroj použijete jako PRVNÍ, abyste se o dané události dozvěděl/a více podrobností?</a:t>
            </a:r>
            <a:endParaRPr lang="cs-CZ" dirty="0"/>
          </a:p>
          <a:p>
            <a:r>
              <a:rPr lang="cs-CZ" i="1" dirty="0"/>
              <a:t>N = 1018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386449" y="2063328"/>
            <a:ext cx="4263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 vyhledávače při mimořádné události spoléhají častěji ženy (43 %) než muži (36 %). Naopak oblíbený zpravodajský portál preferuje 31 % mužů, zato pouze 10 % žen. Ženy rovněž častěji tendují k oblíbené televizní stanici nebo jdou s otázkou za členy rodiny.  </a:t>
            </a:r>
          </a:p>
        </p:txBody>
      </p:sp>
    </p:spTree>
    <p:extLst>
      <p:ext uri="{BB962C8B-B14F-4D97-AF65-F5344CB8AC3E}">
        <p14:creationId xmlns:p14="http://schemas.microsoft.com/office/powerpoint/2010/main" val="31353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989815" y="1018095"/>
          <a:ext cx="4685122" cy="448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/>
          <p:nvPr/>
        </p:nvGraphicFramePr>
        <p:xfrm>
          <a:off x="6212264" y="1018096"/>
          <a:ext cx="5090474" cy="448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637309" y="1490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Jak lidé vidí uzpůsobení obsahu zpravodajského webu (personalizace)</a:t>
            </a:r>
            <a:endParaRPr lang="cs-CZ" i="1" dirty="0"/>
          </a:p>
        </p:txBody>
      </p:sp>
      <p:pic>
        <p:nvPicPr>
          <p:cNvPr id="11" name="Obrázek 10" descr="Obsah obrázku snímek obrazovky, design&#10;&#10;Popis byl vytvořen automatick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3" y="1805356"/>
            <a:ext cx="5833745" cy="248729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68977" y="42031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IPP12. Považujete přizpůsobení obsahu zpravodajského webu konkrétnímu uživateli na základě shromážděných dat o jeho zájmech a preferencích: </a:t>
            </a:r>
            <a:endParaRPr lang="cs-CZ" dirty="0"/>
          </a:p>
          <a:p>
            <a:r>
              <a:rPr lang="cs-CZ" i="1" dirty="0"/>
              <a:t>N = 1018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757056" y="1805355"/>
            <a:ext cx="5201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Co se týče zpravodajství, má tuzemská společnost k přizpůsobení obsahu zpravodajského webu danému jednotlivci (tzv. personalizaci) poměrně ambivalentní vztah. Pokud se podíváme na přínos versus bezpečnost, algoritmy na míru považují lidé spíše za přínosné (40 % při součtu určitě + spíše ano), ale zároveň je nepovažují za bezpečné (29 % při součtu určitě + spíše ano). Zhruba pětina však nedokáže posoudit přínos a zhruba třetina bezpečnost. </a:t>
            </a:r>
          </a:p>
        </p:txBody>
      </p:sp>
    </p:spTree>
    <p:extLst>
      <p:ext uri="{BB962C8B-B14F-4D97-AF65-F5344CB8AC3E}">
        <p14:creationId xmlns:p14="http://schemas.microsoft.com/office/powerpoint/2010/main" val="29030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59772" y="1439284"/>
            <a:ext cx="398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Názory české veřejnosti na sociální sítě  </a:t>
            </a:r>
            <a:endParaRPr lang="cs-CZ" i="1" dirty="0"/>
          </a:p>
        </p:txBody>
      </p:sp>
      <p:pic>
        <p:nvPicPr>
          <p:cNvPr id="7" name="Grafický objekt 1"/>
          <p:cNvPicPr/>
          <p:nvPr/>
        </p:nvPicPr>
        <p:blipFill rotWithShape="1"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7"/>
              </a:ext>
            </a:extLst>
          </a:blip>
          <a:srcRect t="18008"/>
          <a:stretch/>
        </p:blipFill>
        <p:spPr bwMode="auto">
          <a:xfrm>
            <a:off x="859772" y="1994523"/>
            <a:ext cx="5331223" cy="2458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72935" y="45586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 SS05. Do jaké míry jsou podle Vás pravdivá/nepravdivá následující tvrzení týkající se sociálních sítí? </a:t>
            </a:r>
            <a:endParaRPr lang="cs-CZ" dirty="0"/>
          </a:p>
          <a:p>
            <a:r>
              <a:rPr lang="cs-CZ" i="1" dirty="0"/>
              <a:t>    N = 1018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768934" y="2174056"/>
            <a:ext cx="4880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Obecně je možné konstatovat, že tuzemské populaci konvenují negativní výroky o sociálních sítích. Častěji se lidé přiklánějí k tvrzení, že sociální sítě zkreslují skutečný obraz jednotlivých názorů v realitě a radikalizují své uživatele. Častěji s tímto názorem na radikalizaci souhlasí muži (23 %) než ženy (14 %).</a:t>
            </a:r>
          </a:p>
        </p:txBody>
      </p:sp>
    </p:spTree>
    <p:extLst>
      <p:ext uri="{BB962C8B-B14F-4D97-AF65-F5344CB8AC3E}">
        <p14:creationId xmlns:p14="http://schemas.microsoft.com/office/powerpoint/2010/main" val="35984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95075" y="1510537"/>
            <a:ext cx="552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Míra viditelnost příspěvků mezi Čechy na sociálních sítích</a:t>
            </a:r>
            <a:endParaRPr lang="cs-CZ" i="1" dirty="0"/>
          </a:p>
        </p:txBody>
      </p:sp>
      <p:pic>
        <p:nvPicPr>
          <p:cNvPr id="6" name="Obrázek 5" descr="Obsah obrázku text, snímek obrazovky, kruh, grafický design&#10;&#10;Popis byl vytvořen automatick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-1" b="-1503"/>
          <a:stretch/>
        </p:blipFill>
        <p:spPr bwMode="auto">
          <a:xfrm>
            <a:off x="695076" y="2135821"/>
            <a:ext cx="3681754" cy="2272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91117" y="43726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SS02. Do jaké míry máte na svém profilu na sociálních sítích veřejné informace? </a:t>
            </a:r>
            <a:endParaRPr lang="cs-CZ" dirty="0"/>
          </a:p>
          <a:p>
            <a:r>
              <a:rPr lang="cs-CZ" i="1" dirty="0"/>
              <a:t>N = 766, pouze ti, co využívají sociální sítě alespoň 1x za čtvrt roku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787117" y="1682613"/>
            <a:ext cx="4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Co se týče míry zveřejnění svého profilu, většina lidí má alespoň do určité veřejné informace na svém profilu. Častěji si zveřejňují všechny své údaje muži (26 %) než ženy (17 %). Specifickou viditelnost příspěvků využívá 42 % dotázaných. Nejčastěji se jde o mladší generaci do 44 let. Konkrétně ve věku 15-24 let využívá specifikovanou viditelnost 54 %, ve věku 25-34 let a ve věku 35-44 let 52 %. U starších ročníku jako např. v rozmezí 65 a 74 let je toto využití výrazně nižší – 22 %.    </a:t>
            </a:r>
          </a:p>
        </p:txBody>
      </p:sp>
    </p:spTree>
    <p:extLst>
      <p:ext uri="{BB962C8B-B14F-4D97-AF65-F5344CB8AC3E}">
        <p14:creationId xmlns:p14="http://schemas.microsoft.com/office/powerpoint/2010/main" val="73352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1688" y="14789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Pohled veřejnosti na technologie a umělou inteligenci při tvorbě žurnalistiky</a:t>
            </a:r>
            <a:endParaRPr lang="cs-CZ" i="1" dirty="0"/>
          </a:p>
        </p:txBody>
      </p:sp>
      <p:pic>
        <p:nvPicPr>
          <p:cNvPr id="6" name="Grafický objekt 1"/>
          <p:cNvPicPr/>
          <p:nvPr/>
        </p:nvPicPr>
        <p:blipFill rotWithShape="1"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0"/>
              </a:ext>
            </a:extLst>
          </a:blip>
          <a:srcRect t="20259"/>
          <a:stretch/>
        </p:blipFill>
        <p:spPr bwMode="auto">
          <a:xfrm>
            <a:off x="803563" y="2181654"/>
            <a:ext cx="4641221" cy="2081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15438" y="4414772"/>
            <a:ext cx="1085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DIG01. Řekl/a byste celkově, že technologie mají na naši společnost převážně pozitivní, nebo převážně negativní vliv? / DIG03 Za jak velký pokrok pro zpravodajská média a žurnalistiku považujete využití nástrojů umělé inteligence při tvorbě a distribuci obsahů (např. článků, audia, fotografií, videí, grafik apod.)?</a:t>
            </a:r>
            <a:endParaRPr lang="cs-CZ" dirty="0"/>
          </a:p>
          <a:p>
            <a:r>
              <a:rPr lang="cs-CZ" i="1" dirty="0"/>
              <a:t>N = 1018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626428" y="1807699"/>
            <a:ext cx="5005397" cy="234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Co se týče umělé inteligence, většina společnosti ji při tvorbě žurnalistiky nepovažuje za velký pokrok. Pouze 34 % se přiklání k tomuto názoru. Rozdíl se dá však spatřit u generačních skupin. Až 55 % z nejmladších ročníků ve věku 15-24 let vidí AI v žurnalistice jako velký pokrok. Stejný názor má i 44 % vysokoškolsky vzdělaných lidí, oproti tomu pouze 28 % lidí se střední školou bez maturity.</a:t>
            </a:r>
          </a:p>
        </p:txBody>
      </p:sp>
    </p:spTree>
    <p:extLst>
      <p:ext uri="{BB962C8B-B14F-4D97-AF65-F5344CB8AC3E}">
        <p14:creationId xmlns:p14="http://schemas.microsoft.com/office/powerpoint/2010/main" val="273439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7738" y="1498661"/>
            <a:ext cx="266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Česká populace a </a:t>
            </a:r>
            <a:r>
              <a:rPr lang="cs-CZ" dirty="0" err="1"/>
              <a:t>ChatGPT</a:t>
            </a:r>
            <a:endParaRPr lang="cs-CZ" i="1" dirty="0"/>
          </a:p>
        </p:txBody>
      </p:sp>
      <p:pic>
        <p:nvPicPr>
          <p:cNvPr id="7" name="Grafický objekt 1"/>
          <p:cNvPicPr/>
          <p:nvPr/>
        </p:nvPicPr>
        <p:blipFill rotWithShape="1"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2"/>
              </a:ext>
            </a:extLst>
          </a:blip>
          <a:srcRect t="26411" r="-4" b="4555"/>
          <a:stretch/>
        </p:blipFill>
        <p:spPr bwMode="auto">
          <a:xfrm>
            <a:off x="797738" y="1902755"/>
            <a:ext cx="6645910" cy="2580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7737" y="4495391"/>
            <a:ext cx="11089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DIG04. V uplynulých měsících zaujal média a veřejnost chatovací systém na bázi umělé inteligence nazvaný </a:t>
            </a:r>
            <a:r>
              <a:rPr lang="cs-CZ" i="1" dirty="0" err="1"/>
              <a:t>ChatGPT</a:t>
            </a:r>
            <a:r>
              <a:rPr lang="cs-CZ" i="1" dirty="0"/>
              <a:t>. Vyzkoušel/a jste si jej, jak funguje? N = 1018</a:t>
            </a:r>
            <a:endParaRPr lang="cs-CZ" dirty="0"/>
          </a:p>
          <a:p>
            <a:r>
              <a:rPr lang="cs-CZ" i="1" dirty="0"/>
              <a:t>/</a:t>
            </a:r>
            <a:r>
              <a:rPr lang="cs-CZ" dirty="0"/>
              <a:t> </a:t>
            </a:r>
            <a:r>
              <a:rPr lang="cs-CZ" i="1" dirty="0"/>
              <a:t>DIG05. K jakým účelům jste systém </a:t>
            </a:r>
            <a:r>
              <a:rPr lang="cs-CZ" i="1" dirty="0" err="1"/>
              <a:t>ChatGPT</a:t>
            </a:r>
            <a:r>
              <a:rPr lang="cs-CZ" i="1" dirty="0"/>
              <a:t> využil/a? </a:t>
            </a:r>
            <a:endParaRPr lang="cs-CZ" dirty="0"/>
          </a:p>
          <a:p>
            <a:r>
              <a:rPr lang="cs-CZ" i="1" dirty="0"/>
              <a:t>N = 231, jen ti, co již </a:t>
            </a:r>
            <a:r>
              <a:rPr lang="cs-CZ" i="1" dirty="0" err="1"/>
              <a:t>ChatGPT</a:t>
            </a:r>
            <a:r>
              <a:rPr lang="cs-CZ" i="1" dirty="0"/>
              <a:t> zkusili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0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08799" y="1581789"/>
            <a:ext cx="380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Zpravodajství psané AI – reakce Čechů </a:t>
            </a:r>
            <a:endParaRPr lang="cs-CZ" i="1" dirty="0"/>
          </a:p>
        </p:txBody>
      </p:sp>
      <p:pic>
        <p:nvPicPr>
          <p:cNvPr id="6" name="Grafický objekt 1"/>
          <p:cNvPicPr/>
          <p:nvPr/>
        </p:nvPicPr>
        <p:blipFill rotWithShape="1"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4"/>
              </a:ext>
            </a:extLst>
          </a:blip>
          <a:srcRect t="19359" r="136" b="9205"/>
          <a:stretch/>
        </p:blipFill>
        <p:spPr bwMode="auto">
          <a:xfrm>
            <a:off x="808799" y="2035795"/>
            <a:ext cx="6636385" cy="2670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08799" y="4756648"/>
            <a:ext cx="10817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DIG16. Považujete z pohledu čtenáře/diváka za důvěryhodnější, pokud zpravodajské obsahy vytvořené nástroji umělé inteligence (např. články, videa, grafiky), schvaluje člověk-editor? </a:t>
            </a:r>
            <a:endParaRPr lang="cs-CZ" dirty="0"/>
          </a:p>
          <a:p>
            <a:r>
              <a:rPr lang="cs-CZ" i="1" dirty="0"/>
              <a:t>N = 1018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98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2192000" cy="6855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6431" y="1593664"/>
            <a:ext cx="563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Zpravodajství psané umělou inteligencí – reakce populace </a:t>
            </a:r>
            <a:endParaRPr lang="cs-CZ" i="1" dirty="0"/>
          </a:p>
        </p:txBody>
      </p:sp>
      <p:pic>
        <p:nvPicPr>
          <p:cNvPr id="6" name="Grafický objekt 1"/>
          <p:cNvPicPr/>
          <p:nvPr/>
        </p:nvPicPr>
        <p:blipFill rotWithShape="1">
          <a:blip r:embed="rId3">
            <a:extLs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6"/>
              </a:ext>
            </a:extLst>
          </a:blip>
          <a:srcRect t="15006"/>
          <a:stretch/>
        </p:blipFill>
        <p:spPr bwMode="auto">
          <a:xfrm>
            <a:off x="916431" y="2125557"/>
            <a:ext cx="6645910" cy="317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122717" y="1424445"/>
            <a:ext cx="35863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DIG14. Měly by být obsahy ve zpravodajských médiích, na jejichž vzniku se VEDLE ČLOVĚKA-NOVINÁŘE podílely i nástroje umělé inteligence (např. zajištěním podkladů, navržením titulků, úpravou formulací), vždy označeny upozorněním na umělou inteligenci? / DIG15. Měly by být obsahy ve zpravodajských médiích, na jejichž vzniku se podílely POUZE nástroje umělé inteligence, vždy označeny upozorněním na tuto skutečnost? 	</a:t>
            </a:r>
            <a:endParaRPr lang="cs-CZ" dirty="0"/>
          </a:p>
          <a:p>
            <a:r>
              <a:rPr lang="cs-CZ" i="1" dirty="0"/>
              <a:t>N = 1018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471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533</Words>
  <Application>Microsoft Office PowerPoint</Application>
  <PresentationFormat>Vlastní</PresentationFormat>
  <Paragraphs>31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        Vybrané atributy vnímání proměn digitálního mediálního ekosystému ve vazbě na žurnalistiku a její regulaci  Václav Moravec (IKSŽ FSV UK) Ivan Cuker (Median)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hynekolog</cp:lastModifiedBy>
  <cp:revision>17</cp:revision>
  <dcterms:created xsi:type="dcterms:W3CDTF">2023-11-28T13:56:32Z</dcterms:created>
  <dcterms:modified xsi:type="dcterms:W3CDTF">2023-11-30T14:15:25Z</dcterms:modified>
</cp:coreProperties>
</file>