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  <Override PartName="/ppt/charts/colors6.xml" ContentType="application/vnd.ms-office.chartcolorstyle+xml"/>
  <Override PartName="/ppt/charts/style6.xml" ContentType="application/vnd.ms-office.chartstyle+xml"/>
  <Override PartName="/ppt/charts/colors7.xml" ContentType="application/vnd.ms-office.chartcolorstyle+xml"/>
  <Override PartName="/ppt/charts/style7.xml" ContentType="application/vnd.ms-office.chartstyle+xml"/>
  <Override PartName="/ppt/charts/colors8.xml" ContentType="application/vnd.ms-office.chartcolorstyle+xml"/>
  <Override PartName="/ppt/charts/style8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25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-1572" y="-8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Cítíte se svobodně při vyjadřování svých názorů na internetu a sociálních sítích?</c:v>
                </c:pt>
              </c:strCache>
            </c:strRef>
          </c:tx>
          <c:spPr>
            <a:solidFill>
              <a:schemeClr val="accent6"/>
            </a:solidFill>
          </c:spPr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2DA-4756-8325-5F974966FAB9}"/>
              </c:ext>
            </c:extLst>
          </c:dPt>
          <c:dPt>
            <c:idx val="1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2DA-4756-8325-5F974966FAB9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2DA-4756-8325-5F974966FAB9}"/>
              </c:ext>
            </c:extLst>
          </c:dPt>
          <c:dPt>
            <c:idx val="3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2DA-4756-8325-5F974966FAB9}"/>
              </c:ext>
            </c:extLst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2DA-4756-8325-5F974966FAB9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8E19894D-CA8A-4C2A-A329-B7233E470DD4}" type="VALUE">
                      <a:rPr lang="en-US" smtClean="0"/>
                      <a:pPr/>
                      <a:t>[HODNOTA]</a:t>
                    </a:fld>
                    <a:r>
                      <a:rPr lang="en-US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2DA-4756-8325-5F974966FAB9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38%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72DA-4756-8325-5F974966FAB9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16%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72DA-4756-8325-5F974966FAB9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10%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72DA-4756-8325-5F974966FAB9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14%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72DA-4756-8325-5F974966FA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List1!$A$2:$A$6</c:f>
              <c:strCache>
                <c:ptCount val="5"/>
                <c:pt idx="0">
                  <c:v>Ano</c:v>
                </c:pt>
                <c:pt idx="1">
                  <c:v>Spíše ano</c:v>
                </c:pt>
                <c:pt idx="2">
                  <c:v>Spíše ne</c:v>
                </c:pt>
                <c:pt idx="3">
                  <c:v>Ne</c:v>
                </c:pt>
                <c:pt idx="4">
                  <c:v>Nevím</c:v>
                </c:pt>
              </c:strCache>
            </c:strRef>
          </c:cat>
          <c:val>
            <c:numRef>
              <c:f>List1!$B$2:$B$6</c:f>
              <c:numCache>
                <c:formatCode>General</c:formatCode>
                <c:ptCount val="5"/>
                <c:pt idx="0">
                  <c:v>22</c:v>
                </c:pt>
                <c:pt idx="1">
                  <c:v>38</c:v>
                </c:pt>
                <c:pt idx="2">
                  <c:v>16</c:v>
                </c:pt>
                <c:pt idx="3">
                  <c:v>10</c:v>
                </c:pt>
                <c:pt idx="4">
                  <c:v>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72DA-4756-8325-5F974966FA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600" dirty="0"/>
              <a:t>Cítíte se svobodně při vyjadřování svých názorů na internetu a sociálních sítích?</a:t>
            </a:r>
          </a:p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600" dirty="0"/>
              <a:t>(Ano + Spíše ano)</a:t>
            </a:r>
          </a:p>
        </c:rich>
      </c:tx>
      <c:layout>
        <c:manualLayout>
          <c:xMode val="edge"/>
          <c:yMode val="edge"/>
          <c:x val="0.12120584615706621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1"/>
          <c:tx>
            <c:strRef>
              <c:f>List1!$D$1</c:f>
              <c:strCache>
                <c:ptCount val="1"/>
                <c:pt idx="0">
                  <c:v>Sloupec3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List1!$A$2:$A$6</c:f>
              <c:strCache>
                <c:ptCount val="5"/>
                <c:pt idx="0">
                  <c:v>Konzervativci</c:v>
                </c:pt>
                <c:pt idx="1">
                  <c:v>Liberálové</c:v>
                </c:pt>
                <c:pt idx="2">
                  <c:v>Stoupenci ekologické politiky</c:v>
                </c:pt>
                <c:pt idx="3">
                  <c:v>Stoupenci národní politiky</c:v>
                </c:pt>
                <c:pt idx="4">
                  <c:v>Průměr</c:v>
                </c:pt>
              </c:strCache>
            </c:strRef>
          </c:cat>
          <c:val>
            <c:numRef>
              <c:f>List1!$D$2:$D$6</c:f>
              <c:numCache>
                <c:formatCode>General</c:formatCode>
                <c:ptCount val="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E20-4644-844C-A92A2329A94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293760"/>
        <c:axId val="196302336"/>
      </c:barChar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ED7D31">
                <a:alpha val="41961"/>
              </a:srgbClr>
            </a:solidFill>
            <a:ln>
              <a:noFill/>
            </a:ln>
            <a:effectLst/>
          </c:spPr>
          <c:invertIfNegative val="1"/>
          <c:dPt>
            <c:idx val="0"/>
            <c:invertIfNegative val="1"/>
            <c:bubble3D val="0"/>
            <c:spPr>
              <a:solidFill>
                <a:srgbClr val="2F5597">
                  <a:alpha val="41961"/>
                </a:srgb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8E20-4644-844C-A92A2329A940}"/>
              </c:ext>
            </c:extLst>
          </c:dPt>
          <c:dPt>
            <c:idx val="1"/>
            <c:invertIfNegative val="1"/>
            <c:bubble3D val="0"/>
            <c:spPr>
              <a:solidFill>
                <a:schemeClr val="accent4">
                  <a:lumMod val="60000"/>
                  <a:lumOff val="40000"/>
                  <a:alpha val="42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8E20-4644-844C-A92A2329A940}"/>
              </c:ext>
            </c:extLst>
          </c:dPt>
          <c:dPt>
            <c:idx val="2"/>
            <c:invertIfNegative val="1"/>
            <c:bubble3D val="0"/>
            <c:spPr>
              <a:solidFill>
                <a:schemeClr val="accent6">
                  <a:alpha val="42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8E20-4644-844C-A92A2329A940}"/>
              </c:ext>
            </c:extLst>
          </c:dPt>
          <c:dPt>
            <c:idx val="4"/>
            <c:invertIfNegative val="1"/>
            <c:bubble3D val="0"/>
            <c:spPr>
              <a:solidFill>
                <a:schemeClr val="tx1">
                  <a:alpha val="42000"/>
                </a:schemeClr>
              </a:solidFill>
              <a:ln>
                <a:noFill/>
              </a:ln>
              <a:effectLst/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56%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8E20-4644-844C-A92A2329A940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71%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8E20-4644-844C-A92A2329A940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74%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8E20-4644-844C-A92A2329A940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3E274B16-417A-4D17-B601-F918DFCF3256}" type="VALUE">
                      <a:rPr lang="en-US" smtClean="0"/>
                      <a:pPr/>
                      <a:t>[HODNOTA]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8E20-4644-844C-A92A2329A940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60%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List1!$A$2:$A$6</c:f>
              <c:strCache>
                <c:ptCount val="5"/>
                <c:pt idx="0">
                  <c:v>Konzervativci</c:v>
                </c:pt>
                <c:pt idx="1">
                  <c:v>Liberálové</c:v>
                </c:pt>
                <c:pt idx="2">
                  <c:v>Stoupenci ekologické politiky</c:v>
                </c:pt>
                <c:pt idx="3">
                  <c:v>Stoupenci národní politiky</c:v>
                </c:pt>
                <c:pt idx="4">
                  <c:v>Průměr</c:v>
                </c:pt>
              </c:strCache>
            </c:strRef>
          </c:cat>
          <c:val>
            <c:numRef>
              <c:f>List1!$C$2:$C$6</c:f>
              <c:numCache>
                <c:formatCode>General</c:formatCode>
                <c:ptCount val="5"/>
                <c:pt idx="0">
                  <c:v>56</c:v>
                </c:pt>
                <c:pt idx="1">
                  <c:v>71</c:v>
                </c:pt>
                <c:pt idx="2">
                  <c:v>74</c:v>
                </c:pt>
                <c:pt idx="3">
                  <c:v>59</c:v>
                </c:pt>
                <c:pt idx="4" formatCode="0%">
                  <c:v>60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8E20-4644-844C-A92A2329A940}"/>
            </c:ex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BDD7EE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326144"/>
        <c:axId val="196303872"/>
      </c:barChart>
      <c:catAx>
        <c:axId val="196293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96302336"/>
        <c:crosses val="autoZero"/>
        <c:auto val="1"/>
        <c:lblAlgn val="ctr"/>
        <c:lblOffset val="100"/>
        <c:noMultiLvlLbl val="0"/>
      </c:catAx>
      <c:valAx>
        <c:axId val="19630233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96293760"/>
        <c:crosses val="autoZero"/>
        <c:crossBetween val="between"/>
      </c:valAx>
      <c:valAx>
        <c:axId val="196303872"/>
        <c:scaling>
          <c:orientation val="minMax"/>
        </c:scaling>
        <c:delete val="1"/>
        <c:axPos val="r"/>
        <c:numFmt formatCode="General" sourceLinked="1"/>
        <c:majorTickMark val="out"/>
        <c:minorTickMark val="none"/>
        <c:tickLblPos val="nextTo"/>
        <c:crossAx val="196326144"/>
        <c:crosses val="max"/>
        <c:crossBetween val="between"/>
      </c:valAx>
      <c:catAx>
        <c:axId val="19632614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9630387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Lživé informace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3E4-46FF-8A1E-264981C9B36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3E4-46FF-8A1E-264981C9B36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3E4-46FF-8A1E-264981C9B36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3E4-46FF-8A1E-264981C9B36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List1!$A$2:$A$5</c:f>
              <c:strCache>
                <c:ptCount val="3"/>
                <c:pt idx="0">
                  <c:v>Stát by měl bránit šíření informací, obrázků a videí i za cenu omezení svobody projevu</c:v>
                </c:pt>
                <c:pt idx="1">
                  <c:v>Stát by měl preferovat svobodu projevu</c:v>
                </c:pt>
                <c:pt idx="2">
                  <c:v>Nevím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48</c:v>
                </c:pt>
                <c:pt idx="1">
                  <c:v>40</c:v>
                </c:pt>
                <c:pt idx="2">
                  <c:v>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73E4-46FF-8A1E-264981C9B36A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Extrémně násilný obsah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73E4-46FF-8A1E-264981C9B36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73E4-46FF-8A1E-264981C9B36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73E4-46FF-8A1E-264981C9B36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0-73E4-46FF-8A1E-264981C9B36A}"/>
              </c:ext>
            </c:extLst>
          </c:dPt>
          <c:cat>
            <c:strRef>
              <c:f>List1!$A$2:$A$5</c:f>
              <c:strCache>
                <c:ptCount val="3"/>
                <c:pt idx="0">
                  <c:v>Stát by měl bránit šíření informací, obrázků a videí i za cenu omezení svobody projevu</c:v>
                </c:pt>
                <c:pt idx="1">
                  <c:v>Stát by měl preferovat svobodu projevu</c:v>
                </c:pt>
                <c:pt idx="2">
                  <c:v>Nevím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61</c:v>
                </c:pt>
                <c:pt idx="1">
                  <c:v>28</c:v>
                </c:pt>
                <c:pt idx="2">
                  <c:v>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1-73E4-46FF-8A1E-264981C9B3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Extrémně násilný obsah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8D8-47C8-BC27-055D577DD82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8D8-47C8-BC27-055D577DD82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8D8-47C8-BC27-055D577DD82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8D8-47C8-BC27-055D577DD82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List1!$A$2:$A$5</c:f>
              <c:strCache>
                <c:ptCount val="3"/>
                <c:pt idx="0">
                  <c:v>Stát by měl bránit šíření obsahu, obrázků a videí i za cenu omezení svobody projevu</c:v>
                </c:pt>
                <c:pt idx="1">
                  <c:v>Stát by měl preferovat svobodu projevu</c:v>
                </c:pt>
                <c:pt idx="2">
                  <c:v>Nevím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61</c:v>
                </c:pt>
                <c:pt idx="1">
                  <c:v>28</c:v>
                </c:pt>
                <c:pt idx="2">
                  <c:v>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48D8-47C8-BC27-055D577DD8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Souhlas s tvrzením: „Zapojení občana do využívání digitálních nástrojů by mělo být dobrovolné“ 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List1!$A$2:$A$4</c:f>
              <c:strCache>
                <c:ptCount val="3"/>
                <c:pt idx="0">
                  <c:v>lidé, kteří považují přínos technologií pro společnost za převážně pozitivní</c:v>
                </c:pt>
                <c:pt idx="1">
                  <c:v>lidé, kteří považují přínos technologií pro společnost za ani pozitivní ani negativní</c:v>
                </c:pt>
                <c:pt idx="2">
                  <c:v>lidé, kteří považují přínos technologií pro společnost za převážně negativní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32.6</c:v>
                </c:pt>
                <c:pt idx="1">
                  <c:v>47.3</c:v>
                </c:pt>
                <c:pt idx="2">
                  <c:v>65.8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CF2-4C07-B978-B230020F6CBE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Řada 2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List1!$A$2:$A$4</c:f>
              <c:strCache>
                <c:ptCount val="3"/>
                <c:pt idx="0">
                  <c:v>lidé, kteří považují přínos technologií pro společnost za převážně pozitivní</c:v>
                </c:pt>
                <c:pt idx="1">
                  <c:v>lidé, kteří považují přínos technologií pro společnost za ani pozitivní ani negativní</c:v>
                </c:pt>
                <c:pt idx="2">
                  <c:v>lidé, kteří považují přínos technologií pro společnost za převážně negativní</c:v>
                </c:pt>
              </c:strCache>
            </c:strRef>
          </c:cat>
          <c:val>
            <c:numRef>
              <c:f>List1!$C$2:$C$4</c:f>
              <c:numCache>
                <c:formatCode>General</c:formatCode>
                <c:ptCount val="3"/>
                <c:pt idx="0">
                  <c:v>21.8</c:v>
                </c:pt>
                <c:pt idx="1">
                  <c:v>19.8</c:v>
                </c:pt>
                <c:pt idx="2">
                  <c:v>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CF2-4C07-B978-B230020F6CBE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Řada 3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List1!$A$2:$A$4</c:f>
              <c:strCache>
                <c:ptCount val="3"/>
                <c:pt idx="0">
                  <c:v>lidé, kteří považují přínos technologií pro společnost za převážně pozitivní</c:v>
                </c:pt>
                <c:pt idx="1">
                  <c:v>lidé, kteří považují přínos technologií pro společnost za ani pozitivní ani negativní</c:v>
                </c:pt>
                <c:pt idx="2">
                  <c:v>lidé, kteří považují přínos technologií pro společnost za převážně negativní</c:v>
                </c:pt>
              </c:strCache>
            </c:strRef>
          </c:cat>
          <c:val>
            <c:numRef>
              <c:f>List1!$D$2:$D$4</c:f>
              <c:numCache>
                <c:formatCode>General</c:formatCode>
                <c:ptCount val="3"/>
                <c:pt idx="0">
                  <c:v>15.7</c:v>
                </c:pt>
                <c:pt idx="1">
                  <c:v>12</c:v>
                </c:pt>
                <c:pt idx="2">
                  <c:v>7.3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CF2-4C07-B978-B230020F6CBE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Řada 4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List1!$A$2:$A$4</c:f>
              <c:strCache>
                <c:ptCount val="3"/>
                <c:pt idx="0">
                  <c:v>lidé, kteří považují přínos technologií pro společnost za převážně pozitivní</c:v>
                </c:pt>
                <c:pt idx="1">
                  <c:v>lidé, kteří považují přínos technologií pro společnost za ani pozitivní ani negativní</c:v>
                </c:pt>
                <c:pt idx="2">
                  <c:v>lidé, kteří považují přínos technologií pro společnost za převážně negativní</c:v>
                </c:pt>
              </c:strCache>
            </c:strRef>
          </c:cat>
          <c:val>
            <c:numRef>
              <c:f>List1!$E$2:$E$4</c:f>
              <c:numCache>
                <c:formatCode>General</c:formatCode>
                <c:ptCount val="3"/>
                <c:pt idx="0">
                  <c:v>12.2</c:v>
                </c:pt>
                <c:pt idx="1">
                  <c:v>15.6</c:v>
                </c:pt>
                <c:pt idx="2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CF2-4C07-B978-B230020F6CBE}"/>
            </c:ext>
          </c:extLst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Řada 5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List1!$A$2:$A$4</c:f>
              <c:strCache>
                <c:ptCount val="3"/>
                <c:pt idx="0">
                  <c:v>lidé, kteří považují přínos technologií pro společnost za převážně pozitivní</c:v>
                </c:pt>
                <c:pt idx="1">
                  <c:v>lidé, kteří považují přínos technologií pro společnost za ani pozitivní ani negativní</c:v>
                </c:pt>
                <c:pt idx="2">
                  <c:v>lidé, kteří považují přínos technologií pro společnost za převážně negativní</c:v>
                </c:pt>
              </c:strCache>
            </c:strRef>
          </c:cat>
          <c:val>
            <c:numRef>
              <c:f>List1!$F$2:$F$4</c:f>
              <c:numCache>
                <c:formatCode>General</c:formatCode>
                <c:ptCount val="3"/>
                <c:pt idx="0">
                  <c:v>7.8</c:v>
                </c:pt>
                <c:pt idx="1">
                  <c:v>1.6</c:v>
                </c:pt>
                <c:pt idx="2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CF2-4C07-B978-B230020F6CBE}"/>
            </c:ext>
          </c:extLst>
        </c:ser>
        <c:ser>
          <c:idx val="5"/>
          <c:order val="5"/>
          <c:tx>
            <c:strRef>
              <c:f>List1!$G$1</c:f>
              <c:strCache>
                <c:ptCount val="1"/>
                <c:pt idx="0">
                  <c:v>Řada 6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List1!$A$2:$A$4</c:f>
              <c:strCache>
                <c:ptCount val="3"/>
                <c:pt idx="0">
                  <c:v>lidé, kteří považují přínos technologií pro společnost za převážně pozitivní</c:v>
                </c:pt>
                <c:pt idx="1">
                  <c:v>lidé, kteří považují přínos technologií pro společnost za ani pozitivní ani negativní</c:v>
                </c:pt>
                <c:pt idx="2">
                  <c:v>lidé, kteří považují přínos technologií pro společnost za převážně negativní</c:v>
                </c:pt>
              </c:strCache>
            </c:strRef>
          </c:cat>
          <c:val>
            <c:numRef>
              <c:f>List1!$G$2:$G$4</c:f>
              <c:numCache>
                <c:formatCode>General</c:formatCode>
                <c:ptCount val="3"/>
                <c:pt idx="0">
                  <c:v>6.3</c:v>
                </c:pt>
                <c:pt idx="1">
                  <c:v>2.2000000000000002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ACF2-4C07-B978-B230020F6CBE}"/>
            </c:ext>
          </c:extLst>
        </c:ser>
        <c:ser>
          <c:idx val="6"/>
          <c:order val="6"/>
          <c:tx>
            <c:strRef>
              <c:f>List1!$H$1</c:f>
              <c:strCache>
                <c:ptCount val="1"/>
                <c:pt idx="0">
                  <c:v>Řada 7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List1!$A$2:$A$4</c:f>
              <c:strCache>
                <c:ptCount val="3"/>
                <c:pt idx="0">
                  <c:v>lidé, kteří považují přínos technologií pro společnost za převážně pozitivní</c:v>
                </c:pt>
                <c:pt idx="1">
                  <c:v>lidé, kteří považují přínos technologií pro společnost za ani pozitivní ani negativní</c:v>
                </c:pt>
                <c:pt idx="2">
                  <c:v>lidé, kteří považují přínos technologií pro společnost za převážně negativní</c:v>
                </c:pt>
              </c:strCache>
            </c:strRef>
          </c:cat>
          <c:val>
            <c:numRef>
              <c:f>List1!$H$2:$H$4</c:f>
              <c:numCache>
                <c:formatCode>General</c:formatCode>
                <c:ptCount val="3"/>
                <c:pt idx="0">
                  <c:v>3.6</c:v>
                </c:pt>
                <c:pt idx="1">
                  <c:v>1.6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ACF2-4C07-B978-B230020F6C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5407360"/>
        <c:axId val="55408896"/>
      </c:barChart>
      <c:catAx>
        <c:axId val="554073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5408896"/>
        <c:crosses val="autoZero"/>
        <c:auto val="1"/>
        <c:lblAlgn val="ctr"/>
        <c:lblOffset val="100"/>
        <c:noMultiLvlLbl val="0"/>
      </c:catAx>
      <c:valAx>
        <c:axId val="554088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5407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Souhlas s tvrzením: „Digitalizace veřejné správy nemyslí dostatečně na ty, kteří nepracují s moderními technologiemi“ 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List1!$A$2:$A$4</c:f>
              <c:strCache>
                <c:ptCount val="3"/>
                <c:pt idx="0">
                  <c:v>lidé, kteří považují přínos technologií pro společnost za převážně pozitivní</c:v>
                </c:pt>
                <c:pt idx="1">
                  <c:v>lidé, kteří považují přínos technologií pro společnost za ani pozitivní ani negativní</c:v>
                </c:pt>
                <c:pt idx="2">
                  <c:v>lidé, kteří považují přínos technologií pro společnost za převážně negativní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26</c:v>
                </c:pt>
                <c:pt idx="1">
                  <c:v>41</c:v>
                </c:pt>
                <c:pt idx="2">
                  <c:v>62.3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FD2-4969-8636-BE0DC2387CE5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Řada 2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List1!$A$2:$A$4</c:f>
              <c:strCache>
                <c:ptCount val="3"/>
                <c:pt idx="0">
                  <c:v>lidé, kteří považují přínos technologií pro společnost za převážně pozitivní</c:v>
                </c:pt>
                <c:pt idx="1">
                  <c:v>lidé, kteří považují přínos technologií pro společnost za ani pozitivní ani negativní</c:v>
                </c:pt>
                <c:pt idx="2">
                  <c:v>lidé, kteří považují přínos technologií pro společnost za převážně negativní</c:v>
                </c:pt>
              </c:strCache>
            </c:strRef>
          </c:cat>
          <c:val>
            <c:numRef>
              <c:f>List1!$C$2:$C$4</c:f>
              <c:numCache>
                <c:formatCode>General</c:formatCode>
                <c:ptCount val="3"/>
                <c:pt idx="0">
                  <c:v>22.2</c:v>
                </c:pt>
                <c:pt idx="1">
                  <c:v>19.5</c:v>
                </c:pt>
                <c:pt idx="2">
                  <c:v>12.6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FD2-4969-8636-BE0DC2387CE5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Řada 3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List1!$A$2:$A$4</c:f>
              <c:strCache>
                <c:ptCount val="3"/>
                <c:pt idx="0">
                  <c:v>lidé, kteří považují přínos technologií pro společnost za převážně pozitivní</c:v>
                </c:pt>
                <c:pt idx="1">
                  <c:v>lidé, kteří považují přínos technologií pro společnost za ani pozitivní ani negativní</c:v>
                </c:pt>
                <c:pt idx="2">
                  <c:v>lidé, kteří považují přínos technologií pro společnost za převážně negativní</c:v>
                </c:pt>
              </c:strCache>
            </c:strRef>
          </c:cat>
          <c:val>
            <c:numRef>
              <c:f>List1!$D$2:$D$4</c:f>
              <c:numCache>
                <c:formatCode>General</c:formatCode>
                <c:ptCount val="3"/>
                <c:pt idx="0">
                  <c:v>17</c:v>
                </c:pt>
                <c:pt idx="1">
                  <c:v>12.6</c:v>
                </c:pt>
                <c:pt idx="2">
                  <c:v>12.6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FD2-4969-8636-BE0DC2387CE5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Řada 4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List1!$A$2:$A$4</c:f>
              <c:strCache>
                <c:ptCount val="3"/>
                <c:pt idx="0">
                  <c:v>lidé, kteří považují přínos technologií pro společnost za převážně pozitivní</c:v>
                </c:pt>
                <c:pt idx="1">
                  <c:v>lidé, kteří považují přínos technologií pro společnost za ani pozitivní ani negativní</c:v>
                </c:pt>
                <c:pt idx="2">
                  <c:v>lidé, kteří považují přínos technologií pro společnost za převážně negativní</c:v>
                </c:pt>
              </c:strCache>
            </c:strRef>
          </c:cat>
          <c:val>
            <c:numRef>
              <c:f>List1!$E$2:$E$4</c:f>
              <c:numCache>
                <c:formatCode>General</c:formatCode>
                <c:ptCount val="3"/>
                <c:pt idx="0">
                  <c:v>22</c:v>
                </c:pt>
                <c:pt idx="1">
                  <c:v>19.3</c:v>
                </c:pt>
                <c:pt idx="2">
                  <c:v>9.4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FD2-4969-8636-BE0DC2387CE5}"/>
            </c:ext>
          </c:extLst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Řada 5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List1!$A$2:$A$4</c:f>
              <c:strCache>
                <c:ptCount val="3"/>
                <c:pt idx="0">
                  <c:v>lidé, kteří považují přínos technologií pro společnost za převážně pozitivní</c:v>
                </c:pt>
                <c:pt idx="1">
                  <c:v>lidé, kteří považují přínos technologií pro společnost za ani pozitivní ani negativní</c:v>
                </c:pt>
                <c:pt idx="2">
                  <c:v>lidé, kteří považují přínos technologií pro společnost za převážně negativní</c:v>
                </c:pt>
              </c:strCache>
            </c:strRef>
          </c:cat>
          <c:val>
            <c:numRef>
              <c:f>List1!$F$2:$F$4</c:f>
              <c:numCache>
                <c:formatCode>General</c:formatCode>
                <c:ptCount val="3"/>
                <c:pt idx="0">
                  <c:v>6.4</c:v>
                </c:pt>
                <c:pt idx="1">
                  <c:v>3.9</c:v>
                </c:pt>
                <c:pt idx="2">
                  <c:v>2.4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5FD2-4969-8636-BE0DC2387CE5}"/>
            </c:ext>
          </c:extLst>
        </c:ser>
        <c:ser>
          <c:idx val="5"/>
          <c:order val="5"/>
          <c:tx>
            <c:strRef>
              <c:f>List1!$G$1</c:f>
              <c:strCache>
                <c:ptCount val="1"/>
                <c:pt idx="0">
                  <c:v>Řada 6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List1!$A$2:$A$4</c:f>
              <c:strCache>
                <c:ptCount val="3"/>
                <c:pt idx="0">
                  <c:v>lidé, kteří považují přínos technologií pro společnost za převážně pozitivní</c:v>
                </c:pt>
                <c:pt idx="1">
                  <c:v>lidé, kteří považují přínos technologií pro společnost za ani pozitivní ani negativní</c:v>
                </c:pt>
                <c:pt idx="2">
                  <c:v>lidé, kteří považují přínos technologií pro společnost za převážně negativní</c:v>
                </c:pt>
              </c:strCache>
            </c:strRef>
          </c:cat>
          <c:val>
            <c:numRef>
              <c:f>List1!$G$2:$G$4</c:f>
              <c:numCache>
                <c:formatCode>General</c:formatCode>
                <c:ptCount val="3"/>
                <c:pt idx="0">
                  <c:v>3.4</c:v>
                </c:pt>
                <c:pt idx="1">
                  <c:v>2.1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5FD2-4969-8636-BE0DC2387CE5}"/>
            </c:ext>
          </c:extLst>
        </c:ser>
        <c:ser>
          <c:idx val="6"/>
          <c:order val="6"/>
          <c:tx>
            <c:strRef>
              <c:f>List1!$H$1</c:f>
              <c:strCache>
                <c:ptCount val="1"/>
                <c:pt idx="0">
                  <c:v>Řada 7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List1!$A$2:$A$4</c:f>
              <c:strCache>
                <c:ptCount val="3"/>
                <c:pt idx="0">
                  <c:v>lidé, kteří považují přínos technologií pro společnost za převážně pozitivní</c:v>
                </c:pt>
                <c:pt idx="1">
                  <c:v>lidé, kteří považují přínos technologií pro společnost za ani pozitivní ani negativní</c:v>
                </c:pt>
                <c:pt idx="2">
                  <c:v>lidé, kteří považují přínos technologií pro společnost za převážně negativní</c:v>
                </c:pt>
              </c:strCache>
            </c:strRef>
          </c:cat>
          <c:val>
            <c:numRef>
              <c:f>List1!$H$2:$H$4</c:f>
              <c:numCache>
                <c:formatCode>General</c:formatCode>
                <c:ptCount val="3"/>
                <c:pt idx="0">
                  <c:v>3</c:v>
                </c:pt>
                <c:pt idx="1">
                  <c:v>1.2</c:v>
                </c:pt>
                <c:pt idx="2">
                  <c:v>0.7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5FD2-4969-8636-BE0DC2387C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2223744"/>
        <c:axId val="132225280"/>
      </c:barChart>
      <c:catAx>
        <c:axId val="1322237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32225280"/>
        <c:crosses val="autoZero"/>
        <c:auto val="1"/>
        <c:lblAlgn val="ctr"/>
        <c:lblOffset val="100"/>
        <c:noMultiLvlLbl val="0"/>
      </c:catAx>
      <c:valAx>
        <c:axId val="1322252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32223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8D7F6-1422-4F82-AD8E-C5BF91086114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4199-6D84-4F86-A6C8-3F3BE2DC12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1356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8D7F6-1422-4F82-AD8E-C5BF91086114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4199-6D84-4F86-A6C8-3F3BE2DC12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2533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8D7F6-1422-4F82-AD8E-C5BF91086114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4199-6D84-4F86-A6C8-3F3BE2DC12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5337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8D7F6-1422-4F82-AD8E-C5BF91086114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4199-6D84-4F86-A6C8-3F3BE2DC12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8948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8D7F6-1422-4F82-AD8E-C5BF91086114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4199-6D84-4F86-A6C8-3F3BE2DC12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3649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8D7F6-1422-4F82-AD8E-C5BF91086114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4199-6D84-4F86-A6C8-3F3BE2DC12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611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8D7F6-1422-4F82-AD8E-C5BF91086114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4199-6D84-4F86-A6C8-3F3BE2DC12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4687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8D7F6-1422-4F82-AD8E-C5BF91086114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4199-6D84-4F86-A6C8-3F3BE2DC12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423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8D7F6-1422-4F82-AD8E-C5BF91086114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4199-6D84-4F86-A6C8-3F3BE2DC12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4227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8D7F6-1422-4F82-AD8E-C5BF91086114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4199-6D84-4F86-A6C8-3F3BE2DC12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4564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8D7F6-1422-4F82-AD8E-C5BF91086114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4199-6D84-4F86-A6C8-3F3BE2DC12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8301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8D7F6-1422-4F82-AD8E-C5BF91086114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B4199-6D84-4F86-A6C8-3F3BE2DC12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86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18"/>
            <a:ext cx="12192000" cy="6855481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5864" y="1454863"/>
            <a:ext cx="10671142" cy="2387600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Vybrané </a:t>
            </a:r>
            <a:r>
              <a:rPr lang="cs-CZ" dirty="0"/>
              <a:t>lidskoprávní otázky výzkumu: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sz="3600" dirty="0"/>
              <a:t>1) Svoboda projevu na internetu</a:t>
            </a:r>
            <a:br>
              <a:rPr lang="cs-CZ" sz="3600" dirty="0"/>
            </a:br>
            <a:r>
              <a:rPr lang="cs-CZ" sz="3600" dirty="0"/>
              <a:t>2) Digitalizace vs. Digitální vyloučení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Jan Vobořil</a:t>
            </a:r>
          </a:p>
          <a:p>
            <a:r>
              <a:rPr lang="cs-CZ" dirty="0"/>
              <a:t>Iuridicum </a:t>
            </a:r>
            <a:r>
              <a:rPr lang="cs-CZ" dirty="0" err="1"/>
              <a:t>Remedium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3322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18"/>
            <a:ext cx="12192000" cy="6855481"/>
          </a:xfrm>
          <a:prstGeom prst="rect">
            <a:avLst/>
          </a:prstGeom>
        </p:spPr>
      </p:pic>
      <p:graphicFrame>
        <p:nvGraphicFramePr>
          <p:cNvPr id="12" name="Zástupný symbol pro obsah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1346507"/>
              </p:ext>
            </p:extLst>
          </p:nvPr>
        </p:nvGraphicFramePr>
        <p:xfrm>
          <a:off x="838200" y="2086874"/>
          <a:ext cx="4931004" cy="34251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Zástupný symbol pro obsah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8375967"/>
              </p:ext>
            </p:extLst>
          </p:nvPr>
        </p:nvGraphicFramePr>
        <p:xfrm>
          <a:off x="6834431" y="2624971"/>
          <a:ext cx="4491087" cy="2887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Nadpis 1"/>
          <p:cNvSpPr>
            <a:spLocks noGrp="1"/>
          </p:cNvSpPr>
          <p:nvPr>
            <p:ph type="title"/>
          </p:nvPr>
        </p:nvSpPr>
        <p:spPr>
          <a:xfrm>
            <a:off x="838200" y="1137000"/>
            <a:ext cx="10515600" cy="1325563"/>
          </a:xfrm>
        </p:spPr>
        <p:txBody>
          <a:bodyPr/>
          <a:lstStyle/>
          <a:p>
            <a:pPr algn="ctr"/>
            <a:r>
              <a:rPr lang="cs-CZ" dirty="0" smtClean="0"/>
              <a:t>Svoboda </a:t>
            </a:r>
            <a:r>
              <a:rPr lang="cs-CZ" dirty="0"/>
              <a:t>projevu na internetu</a:t>
            </a:r>
          </a:p>
        </p:txBody>
      </p:sp>
    </p:spTree>
    <p:extLst>
      <p:ext uri="{BB962C8B-B14F-4D97-AF65-F5344CB8AC3E}">
        <p14:creationId xmlns:p14="http://schemas.microsoft.com/office/powerpoint/2010/main" val="4271276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18"/>
            <a:ext cx="12192000" cy="6855481"/>
          </a:xfrm>
          <a:prstGeom prst="rect">
            <a:avLst/>
          </a:prstGeom>
        </p:spPr>
      </p:pic>
      <p:graphicFrame>
        <p:nvGraphicFramePr>
          <p:cNvPr id="10" name="Zástupný symbol pro obsah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2124560"/>
              </p:ext>
            </p:extLst>
          </p:nvPr>
        </p:nvGraphicFramePr>
        <p:xfrm>
          <a:off x="1294615" y="1243720"/>
          <a:ext cx="4685122" cy="44871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Graf 14"/>
          <p:cNvGraphicFramePr/>
          <p:nvPr>
            <p:extLst>
              <p:ext uri="{D42A27DB-BD31-4B8C-83A1-F6EECF244321}">
                <p14:modId xmlns:p14="http://schemas.microsoft.com/office/powerpoint/2010/main" val="4143787667"/>
              </p:ext>
            </p:extLst>
          </p:nvPr>
        </p:nvGraphicFramePr>
        <p:xfrm>
          <a:off x="6212264" y="1243721"/>
          <a:ext cx="5090474" cy="44871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35351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18"/>
            <a:ext cx="12192000" cy="6855481"/>
          </a:xfrm>
          <a:prstGeom prst="rect">
            <a:avLst/>
          </a:prstGeom>
        </p:spPr>
      </p:pic>
      <p:graphicFrame>
        <p:nvGraphicFramePr>
          <p:cNvPr id="10" name="Zástupný symbol pro obsah 9"/>
          <p:cNvGraphicFramePr>
            <a:graphicFrameLocks noGrp="1"/>
          </p:cNvGraphicFramePr>
          <p:nvPr>
            <p:ph idx="1"/>
          </p:nvPr>
        </p:nvGraphicFramePr>
        <p:xfrm>
          <a:off x="989815" y="1018095"/>
          <a:ext cx="4685122" cy="44871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Graf 14"/>
          <p:cNvGraphicFramePr/>
          <p:nvPr/>
        </p:nvGraphicFramePr>
        <p:xfrm>
          <a:off x="6212264" y="1018096"/>
          <a:ext cx="5090474" cy="44871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xmlns="" id="{80486A30-1F3A-A3B2-8685-06C85B2488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0486067"/>
              </p:ext>
            </p:extLst>
          </p:nvPr>
        </p:nvGraphicFramePr>
        <p:xfrm>
          <a:off x="1800519" y="1724055"/>
          <a:ext cx="8964891" cy="368864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393650">
                  <a:extLst>
                    <a:ext uri="{9D8B030D-6E8A-4147-A177-3AD203B41FA5}">
                      <a16:colId xmlns:a16="http://schemas.microsoft.com/office/drawing/2014/main" xmlns="" val="2945206633"/>
                    </a:ext>
                  </a:extLst>
                </a:gridCol>
                <a:gridCol w="2111604">
                  <a:extLst>
                    <a:ext uri="{9D8B030D-6E8A-4147-A177-3AD203B41FA5}">
                      <a16:colId xmlns:a16="http://schemas.microsoft.com/office/drawing/2014/main" xmlns="" val="1512386205"/>
                    </a:ext>
                  </a:extLst>
                </a:gridCol>
                <a:gridCol w="2229439">
                  <a:extLst>
                    <a:ext uri="{9D8B030D-6E8A-4147-A177-3AD203B41FA5}">
                      <a16:colId xmlns:a16="http://schemas.microsoft.com/office/drawing/2014/main" xmlns="" val="1558566679"/>
                    </a:ext>
                  </a:extLst>
                </a:gridCol>
                <a:gridCol w="1230198">
                  <a:extLst>
                    <a:ext uri="{9D8B030D-6E8A-4147-A177-3AD203B41FA5}">
                      <a16:colId xmlns:a16="http://schemas.microsoft.com/office/drawing/2014/main" xmlns="" val="454945748"/>
                    </a:ext>
                  </a:extLst>
                </a:gridCol>
              </a:tblGrid>
              <a:tr h="1275381">
                <a:tc>
                  <a:txBody>
                    <a:bodyPr/>
                    <a:lstStyle/>
                    <a:p>
                      <a:r>
                        <a:rPr lang="cs-CZ" dirty="0"/>
                        <a:t>Vztah podpory regulace lživého a extrémně násilného obsahu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Stát by měl podniknout kroky k omezení šíření LŽIVÝCH informací, obrázků nebo videí na internetu, i když tím omezí lidi </a:t>
                      </a:r>
                    </a:p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Svoboda lidí zveřejňovat informace a mít k nim přístup by měla být chráněna, i když to znamená, že mohou být zveřejňován</a:t>
                      </a:r>
                    </a:p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Bez odpovědi</a:t>
                      </a:r>
                    </a:p>
                    <a:p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04432590"/>
                  </a:ext>
                </a:extLst>
              </a:tr>
              <a:tr h="748154">
                <a:tc>
                  <a:txBody>
                    <a:bodyPr/>
                    <a:lstStyle/>
                    <a:p>
                      <a:r>
                        <a:rPr lang="cs-CZ" sz="1200" b="1" dirty="0"/>
                        <a:t>Stát by měl podniknout kroky k omezení šíření EXTRÉMNĚ NÁSILNÉHO obsahu na internetu, i když tím omezí lidi ve svobodném</a:t>
                      </a:r>
                    </a:p>
                    <a:p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cs-CZ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79,6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cs-CZ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45,7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cs-CZ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40,6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376624702"/>
                  </a:ext>
                </a:extLst>
              </a:tr>
              <a:tr h="741891">
                <a:tc>
                  <a:txBody>
                    <a:bodyPr/>
                    <a:lstStyle/>
                    <a:p>
                      <a:r>
                        <a:rPr lang="cs-CZ" sz="1200" b="1" dirty="0"/>
                        <a:t>Svoboda lidí zveřejňovat informace a mít k nim přístup by měla být chráněna, i když to znamená, že může být zveřejňován</a:t>
                      </a:r>
                    </a:p>
                    <a:p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cs-CZ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16,1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cs-CZ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cs-CZ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13,2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478763647"/>
                  </a:ext>
                </a:extLst>
              </a:tr>
              <a:tr h="767343">
                <a:tc>
                  <a:txBody>
                    <a:bodyPr/>
                    <a:lstStyle/>
                    <a:p>
                      <a:r>
                        <a:rPr lang="cs-CZ" sz="1200" b="1" dirty="0"/>
                        <a:t>Bez odpovědi</a:t>
                      </a:r>
                    </a:p>
                    <a:p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cs-CZ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4,4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cs-CZ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9,2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cs-CZ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46,2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2128184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3000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18"/>
            <a:ext cx="12192000" cy="6855481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6307" y="1457706"/>
            <a:ext cx="8004076" cy="4062952"/>
          </a:xfrm>
          <a:prstGeom prst="rect">
            <a:avLst/>
          </a:prstGeom>
        </p:spPr>
      </p:pic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-3104401" y="2645188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Rozporuplná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digitalizace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8432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18"/>
            <a:ext cx="12192000" cy="6855481"/>
          </a:xfrm>
          <a:prstGeom prst="rect">
            <a:avLst/>
          </a:prstGeom>
        </p:spPr>
      </p:pic>
      <p:graphicFrame>
        <p:nvGraphicFramePr>
          <p:cNvPr id="19" name="Graf 18">
            <a:extLst>
              <a:ext uri="{FF2B5EF4-FFF2-40B4-BE49-F238E27FC236}">
                <a16:creationId xmlns:a16="http://schemas.microsoft.com/office/drawing/2014/main" xmlns="" id="{7E69C408-6AC3-08B8-FEC8-0AB84F734A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34160982"/>
              </p:ext>
            </p:extLst>
          </p:nvPr>
        </p:nvGraphicFramePr>
        <p:xfrm>
          <a:off x="546754" y="1534260"/>
          <a:ext cx="5420413" cy="39701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Graf 19">
            <a:extLst>
              <a:ext uri="{FF2B5EF4-FFF2-40B4-BE49-F238E27FC236}">
                <a16:creationId xmlns:a16="http://schemas.microsoft.com/office/drawing/2014/main" xmlns="" id="{E5953864-6156-317E-EB1E-6A246D03C9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64019512"/>
              </p:ext>
            </p:extLst>
          </p:nvPr>
        </p:nvGraphicFramePr>
        <p:xfrm>
          <a:off x="6096000" y="1534260"/>
          <a:ext cx="5420413" cy="39701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335282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148</Words>
  <Application>Microsoft Office PowerPoint</Application>
  <PresentationFormat>Vlastní</PresentationFormat>
  <Paragraphs>39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Office</vt:lpstr>
      <vt:lpstr> Vybrané lidskoprávní otázky výzkumu:  1) Svoboda projevu na internetu 2) Digitalizace vs. Digitální vyloučení</vt:lpstr>
      <vt:lpstr>Svoboda projevu na internetu</vt:lpstr>
      <vt:lpstr>Prezentace aplikace PowerPoint</vt:lpstr>
      <vt:lpstr>Prezentace aplikace PowerPoint</vt:lpstr>
      <vt:lpstr>Rozporuplná  digitalizace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Účet Microsoft</dc:creator>
  <cp:lastModifiedBy>hynekolog</cp:lastModifiedBy>
  <cp:revision>15</cp:revision>
  <dcterms:created xsi:type="dcterms:W3CDTF">2023-11-28T13:56:32Z</dcterms:created>
  <dcterms:modified xsi:type="dcterms:W3CDTF">2023-11-30T13:59:45Z</dcterms:modified>
</cp:coreProperties>
</file>