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  <p:sldMasterId id="2147483674" r:id="rId3"/>
  </p:sldMasterIdLst>
  <p:notesMasterIdLst>
    <p:notesMasterId r:id="rId17"/>
  </p:notesMasterIdLst>
  <p:sldIdLst>
    <p:sldId id="256" r:id="rId4"/>
    <p:sldId id="258" r:id="rId5"/>
    <p:sldId id="259" r:id="rId6"/>
    <p:sldId id="260" r:id="rId7"/>
    <p:sldId id="261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Poppins" panose="00000500000000000000" pitchFamily="2" charset="-18"/>
      <p:regular r:id="rId26"/>
      <p:bold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459a27176e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459a27176e_1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2459a27176e_1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459a27176e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2459a27176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82089bb74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82089bb748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300" dirty="0"/>
              <a:t>Současné nástroje </a:t>
            </a:r>
            <a:r>
              <a:rPr lang="cs-CZ" sz="1300" dirty="0" err="1"/>
              <a:t>genAI</a:t>
            </a:r>
            <a:r>
              <a:rPr lang="cs-CZ" sz="1300" dirty="0"/>
              <a:t> nijak nepomáhají (nejdou použít na) zpracování velkého množství aktuálních nestrukturovaných informací, jejich třídění a vyhodnocování (jinými slovy zpracování toho, co se na nás hrne z internetu a </a:t>
            </a:r>
            <a:r>
              <a:rPr lang="cs-CZ" sz="1300" dirty="0" err="1"/>
              <a:t>socek</a:t>
            </a:r>
            <a:r>
              <a:rPr lang="cs-CZ" sz="1300" dirty="0"/>
              <a:t>) a hledání souvislostí. V tom je dnes pořád role novináře nezastupitelná</a:t>
            </a:r>
            <a:endParaRPr sz="1400" dirty="0"/>
          </a:p>
        </p:txBody>
      </p:sp>
      <p:sp>
        <p:nvSpPr>
          <p:cNvPr id="334" name="Google Shape;334;g282089bb748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Prvky automatizace jsou ve zpravodajském servisu ČTK přítomné už 30 let. 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ČTK kromě zpráv vydává spoustu dalších materiálů, jako první se automatizovaly ty, které vznikaly extrakcí z materiálů jiných. 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Z hlediska plánovacího byl zlomem rok 2006.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Z hlediska generování zpravodajských textů pak rok 2018, kdy mimochodem ČTK slavila sté výročí. 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Nyní se dostáváme do dalšího stadia - kromě další práce na vývoji generovaných textů z dat stejně jako ostatní média hledáme cesty, jak využít nástrojů AI, nad jejichž vývojem a fungováním nemáme kontrolu, ale které bezpochyby značně promění práci novinářů, stejně jako je proměnil v minulosti nástup telegrafu, dálnopisu, internetu či sociálních sítí. </a:t>
            </a:r>
            <a:endParaRPr sz="1400" dirty="0"/>
          </a:p>
        </p:txBody>
      </p:sp>
      <p:sp>
        <p:nvSpPr>
          <p:cNvPr id="173" name="Google Shape;17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/>
              <a:t>Proč je agenturní zpravodajství vhodné k automatizaci.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/>
              <a:t>Zpravodajské texty = headliny, fleše, zprávy. Nepočítáme tam tedy deníky, plány atd…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/>
              <a:t>Limity z hlediska AI - nejde příliš o kreativní texty, důraz na přesnost, srozumitelnost.</a:t>
            </a:r>
            <a:endParaRPr sz="1400"/>
          </a:p>
        </p:txBody>
      </p:sp>
      <p:sp>
        <p:nvSpPr>
          <p:cNvPr id="215" name="Google Shape;2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32f3ad6f25_0_22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/>
              <a:t>Od letoška máme takto pokryty všechny typy voleb v ČR - komunální, krajské, parlamentní, senátní i prezidentské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/>
              <a:t>Geneea - zejména pomoc s lingvistickým zpracováním, výrazně se vylepšil výstup - první zprávy strohé, flexe atd…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/>
              <a:t>V nejnovější verzi nástroje Geneea chceme mít varianty formulací, tedy text vygenerovaný ze stejných dat by neměl být vždy stejný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/>
              <a:t>Rozdíl oproti genAI - chování nástroje máme plně pod kontrolou</a:t>
            </a:r>
            <a:endParaRPr sz="1500"/>
          </a:p>
        </p:txBody>
      </p:sp>
      <p:sp>
        <p:nvSpPr>
          <p:cNvPr id="223" name="Google Shape;223;g232f3ad6f25_0_2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932386867a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932386867a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2932386867a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932386867a_0_3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2932386867a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302" name="Google Shape;30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82089bb7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82089bb74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282089bb74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+ obsah">
  <p:cSld name="Nadpis + obsah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36000" y="1"/>
            <a:ext cx="11520000" cy="1690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32000" tIns="45700" rIns="91425" bIns="1440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795867" y="1973179"/>
            <a:ext cx="11060133" cy="417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Char char="–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oppins"/>
              <a:buChar char="–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oppins"/>
              <a:buChar char="–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36000" y="6246000"/>
            <a:ext cx="1118356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AA9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532000" y="6246000"/>
            <a:ext cx="310454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+ 2x obsah">
  <p:cSld name="Nadpis + 2x obsah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336000" y="1"/>
            <a:ext cx="11520000" cy="16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32000" tIns="45700" rIns="91425" bIns="1440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795868" y="1981199"/>
            <a:ext cx="5112000" cy="41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Char char="–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oppins"/>
              <a:buChar char="–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oppins"/>
              <a:buChar char="–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2"/>
          </p:nvPr>
        </p:nvSpPr>
        <p:spPr>
          <a:xfrm>
            <a:off x="6420000" y="1981199"/>
            <a:ext cx="5112000" cy="41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Char char="–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oppins"/>
              <a:buChar char="–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oppins"/>
              <a:buChar char="–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ftr" idx="11"/>
          </p:nvPr>
        </p:nvSpPr>
        <p:spPr>
          <a:xfrm>
            <a:off x="336000" y="6246000"/>
            <a:ext cx="11183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100">
                <a:solidFill>
                  <a:srgbClr val="AA9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11532000" y="6246000"/>
            <a:ext cx="3105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 a piskem">
  <p:cSld name="Obrázek s titulkem a piske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349546" y="0"/>
            <a:ext cx="3932100" cy="205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32000" tIns="432000" rIns="180000" bIns="1440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4635610" y="324001"/>
            <a:ext cx="7206900" cy="592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72000" rIns="72000" bIns="7200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Char char="–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oppins"/>
              <a:buChar char="–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oppins"/>
              <a:buChar char="–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2"/>
          </p:nvPr>
        </p:nvSpPr>
        <p:spPr>
          <a:xfrm>
            <a:off x="803081" y="2432421"/>
            <a:ext cx="3140700" cy="3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44000" bIns="0" anchor="t" anchorCtr="0">
            <a:normAutofit/>
          </a:bodyPr>
          <a:lstStyle>
            <a:lvl1pPr marL="457200" marR="0" lvl="0" indent="-34925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oppins"/>
              <a:buChar char="–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Poppins"/>
              <a:buChar char="–"/>
              <a:defRPr sz="15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oppins"/>
              <a:buChar char="–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oppins"/>
              <a:buChar char="–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ftr" idx="11"/>
          </p:nvPr>
        </p:nvSpPr>
        <p:spPr>
          <a:xfrm>
            <a:off x="336000" y="6246000"/>
            <a:ext cx="11183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100">
                <a:solidFill>
                  <a:srgbClr val="AA9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11532000" y="6246000"/>
            <a:ext cx="3105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+ foto">
  <p:cSld name="Nadpis + fot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336000" y="1"/>
            <a:ext cx="11520000" cy="16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32000" tIns="45700" rIns="91425" bIns="1440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336000" y="6246000"/>
            <a:ext cx="11183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100">
                <a:solidFill>
                  <a:srgbClr val="AA9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11532000" y="6246000"/>
            <a:ext cx="3105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0" name="Google Shape;80;p14"/>
          <p:cNvSpPr>
            <a:spLocks noGrp="1"/>
          </p:cNvSpPr>
          <p:nvPr>
            <p:ph type="pic" idx="2"/>
          </p:nvPr>
        </p:nvSpPr>
        <p:spPr>
          <a:xfrm>
            <a:off x="336000" y="1690688"/>
            <a:ext cx="11506500" cy="4555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+ 2x podnapis + 2x obsah">
  <p:cSld name="Nadpis + 2x podnapis + 2x obsah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793880" y="1985197"/>
            <a:ext cx="50697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2"/>
          </p:nvPr>
        </p:nvSpPr>
        <p:spPr>
          <a:xfrm>
            <a:off x="6416024" y="1978689"/>
            <a:ext cx="51141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ftr" idx="11"/>
          </p:nvPr>
        </p:nvSpPr>
        <p:spPr>
          <a:xfrm>
            <a:off x="336000" y="6246000"/>
            <a:ext cx="11196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100">
                <a:solidFill>
                  <a:srgbClr val="AA9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11532000" y="6246000"/>
            <a:ext cx="3105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3"/>
          </p:nvPr>
        </p:nvSpPr>
        <p:spPr>
          <a:xfrm>
            <a:off x="793880" y="2761611"/>
            <a:ext cx="5069700" cy="3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Char char="–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oppins"/>
              <a:buChar char="–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oppins"/>
              <a:buChar char="–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4"/>
          </p:nvPr>
        </p:nvSpPr>
        <p:spPr>
          <a:xfrm>
            <a:off x="6418012" y="2761611"/>
            <a:ext cx="5112000" cy="3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Char char="–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oppins"/>
              <a:buChar char="–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oppins"/>
              <a:buChar char="–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336000" y="6534000"/>
            <a:ext cx="11520000" cy="3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336000" y="1"/>
            <a:ext cx="11520000" cy="16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32000" tIns="45700" rIns="91425" bIns="1440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(bez nadpisu)">
  <p:cSld name="Foto (bez nadpisu)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>
            <a:spLocks noGrp="1"/>
          </p:cNvSpPr>
          <p:nvPr>
            <p:ph type="pic" idx="2"/>
          </p:nvPr>
        </p:nvSpPr>
        <p:spPr>
          <a:xfrm>
            <a:off x="336000" y="0"/>
            <a:ext cx="11506500" cy="6246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2" name="Google Shape;92;p16"/>
          <p:cNvSpPr txBox="1">
            <a:spLocks noGrp="1"/>
          </p:cNvSpPr>
          <p:nvPr>
            <p:ph type="ftr" idx="11"/>
          </p:nvPr>
        </p:nvSpPr>
        <p:spPr>
          <a:xfrm>
            <a:off x="336000" y="6246000"/>
            <a:ext cx="11183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100">
                <a:solidFill>
                  <a:srgbClr val="AA9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11532000" y="6246000"/>
            <a:ext cx="3105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+ obsah">
  <p:cSld name="Nadpis + obsah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795867" y="365125"/>
            <a:ext cx="11060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oppins"/>
              <a:buNone/>
              <a:defRPr sz="44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11532000" y="6246000"/>
            <a:ext cx="3105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795867" y="1973179"/>
            <a:ext cx="11060100" cy="41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Char char="–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oppins"/>
              <a:buChar char="–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oppins"/>
              <a:buChar char="–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/>
          <p:nvPr/>
        </p:nvSpPr>
        <p:spPr>
          <a:xfrm>
            <a:off x="336000" y="6534000"/>
            <a:ext cx="11520000" cy="3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+ 2 sloupce obsahu">
  <p:cSld name="Nadpis + 2 sloupce obsahu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795868" y="365125"/>
            <a:ext cx="11046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oppins"/>
              <a:buNone/>
              <a:defRPr sz="44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11532000" y="6246000"/>
            <a:ext cx="3105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795868" y="1973179"/>
            <a:ext cx="5081100" cy="41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Char char="–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oppins"/>
              <a:buChar char="–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oppins"/>
              <a:buChar char="–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2"/>
          </p:nvPr>
        </p:nvSpPr>
        <p:spPr>
          <a:xfrm>
            <a:off x="6315076" y="1973179"/>
            <a:ext cx="5541000" cy="41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Char char="–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oppins"/>
              <a:buChar char="–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oppins"/>
              <a:buChar char="–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/>
          <p:nvPr/>
        </p:nvSpPr>
        <p:spPr>
          <a:xfrm>
            <a:off x="336000" y="6534000"/>
            <a:ext cx="11520000" cy="3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 nadpis">
  <p:cSld name="Jen nadpi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795867" y="365125"/>
            <a:ext cx="11046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oppins"/>
              <a:buNone/>
              <a:defRPr sz="44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ldNum" idx="12"/>
          </p:nvPr>
        </p:nvSpPr>
        <p:spPr>
          <a:xfrm>
            <a:off x="11532000" y="6246000"/>
            <a:ext cx="3105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7" name="Google Shape;117;p21"/>
          <p:cNvSpPr/>
          <p:nvPr/>
        </p:nvSpPr>
        <p:spPr>
          <a:xfrm>
            <a:off x="336000" y="6534000"/>
            <a:ext cx="11520000" cy="3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 oddílu" type="secHead">
  <p:cSld name="SECTION_HEAD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669600" y="1709738"/>
            <a:ext cx="108624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oppins"/>
              <a:buNone/>
              <a:defRPr sz="60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669600" y="4589463"/>
            <a:ext cx="108540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11532000" y="6246000"/>
            <a:ext cx="3105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2" name="Google Shape;122;p22"/>
          <p:cNvSpPr/>
          <p:nvPr/>
        </p:nvSpPr>
        <p:spPr>
          <a:xfrm>
            <a:off x="336000" y="6534000"/>
            <a:ext cx="11520000" cy="3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+ 2x podnapis + 2x obsah">
  <p:cSld name="Nadpis + 2x podnapis + 2x obsah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795867" y="1791063"/>
            <a:ext cx="52017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2"/>
          </p:nvPr>
        </p:nvSpPr>
        <p:spPr>
          <a:xfrm>
            <a:off x="6172199" y="1791063"/>
            <a:ext cx="53577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11532000" y="6246000"/>
            <a:ext cx="3105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3"/>
          </p:nvPr>
        </p:nvSpPr>
        <p:spPr>
          <a:xfrm>
            <a:off x="795866" y="2505074"/>
            <a:ext cx="5201700" cy="3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Char char="–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oppins"/>
              <a:buChar char="–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oppins"/>
              <a:buChar char="–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4"/>
          </p:nvPr>
        </p:nvSpPr>
        <p:spPr>
          <a:xfrm>
            <a:off x="6172199" y="2505075"/>
            <a:ext cx="5357700" cy="37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Char char="–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oppins"/>
              <a:buChar char="–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oppins"/>
              <a:buChar char="–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9" name="Google Shape;129;p23"/>
          <p:cNvSpPr/>
          <p:nvPr/>
        </p:nvSpPr>
        <p:spPr>
          <a:xfrm>
            <a:off x="336000" y="6534000"/>
            <a:ext cx="11520000" cy="3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795867" y="365125"/>
            <a:ext cx="11060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oppins"/>
              <a:buNone/>
              <a:defRPr sz="44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+ 2x obsah">
  <p:cSld name="Nadpis + 2x obsah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36000" y="1"/>
            <a:ext cx="11520000" cy="1690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32000" tIns="45700" rIns="91425" bIns="1440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795868" y="1981199"/>
            <a:ext cx="5112000" cy="416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Char char="–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oppins"/>
              <a:buChar char="–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oppins"/>
              <a:buChar char="–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6420000" y="1981199"/>
            <a:ext cx="5112000" cy="416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Char char="–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oppins"/>
              <a:buChar char="–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oppins"/>
              <a:buChar char="–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36000" y="6246000"/>
            <a:ext cx="1118356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AA9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1532000" y="6246000"/>
            <a:ext cx="310454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+ titulek + popisek">
  <p:cSld name="Obsah + titulek + popise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4461571" y="6246000"/>
            <a:ext cx="3105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348900" cy="52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Char char="–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oppins"/>
              <a:buChar char="–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oppins"/>
              <a:buChar char="–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4" name="Google Shape;134;p24"/>
          <p:cNvSpPr/>
          <p:nvPr/>
        </p:nvSpPr>
        <p:spPr>
          <a:xfrm>
            <a:off x="336000" y="6534000"/>
            <a:ext cx="4436100" cy="3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839788" y="324000"/>
            <a:ext cx="3932100" cy="17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oppins"/>
              <a:buNone/>
              <a:defRPr sz="32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41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+ titulek + popisek" type="picTx">
  <p:cSld name="PICTURE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839788" y="324000"/>
            <a:ext cx="3932100" cy="17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oppins"/>
              <a:buNone/>
              <a:defRPr sz="32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25"/>
          <p:cNvSpPr>
            <a:spLocks noGrp="1"/>
          </p:cNvSpPr>
          <p:nvPr>
            <p:ph type="pic" idx="2"/>
          </p:nvPr>
        </p:nvSpPr>
        <p:spPr>
          <a:xfrm>
            <a:off x="5095200" y="324000"/>
            <a:ext cx="67608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41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/>
          <p:nvPr/>
        </p:nvSpPr>
        <p:spPr>
          <a:xfrm>
            <a:off x="335999" y="6534000"/>
            <a:ext cx="4436100" cy="3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25"/>
          <p:cNvSpPr txBox="1">
            <a:spLocks noGrp="1"/>
          </p:cNvSpPr>
          <p:nvPr>
            <p:ph type="sldNum" idx="12"/>
          </p:nvPr>
        </p:nvSpPr>
        <p:spPr>
          <a:xfrm>
            <a:off x="4461571" y="6246000"/>
            <a:ext cx="3105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sldNum" idx="12"/>
          </p:nvPr>
        </p:nvSpPr>
        <p:spPr>
          <a:xfrm>
            <a:off x="11532000" y="6246000"/>
            <a:ext cx="3105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45" name="Google Shape;145;p26"/>
          <p:cNvSpPr/>
          <p:nvPr/>
        </p:nvSpPr>
        <p:spPr>
          <a:xfrm>
            <a:off x="336000" y="6534000"/>
            <a:ext cx="11520000" cy="3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 a piskem">
  <p:cSld name="Obrázek s titulkem a piskem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title"/>
          </p:nvPr>
        </p:nvSpPr>
        <p:spPr>
          <a:xfrm>
            <a:off x="349546" y="0"/>
            <a:ext cx="3932100" cy="20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32000" tIns="432000" rIns="180000" bIns="1440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Char char="●"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body" idx="1"/>
          </p:nvPr>
        </p:nvSpPr>
        <p:spPr>
          <a:xfrm>
            <a:off x="4635610" y="324001"/>
            <a:ext cx="7206900" cy="592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72000" rIns="72000" bIns="7200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Char char="–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oppins"/>
              <a:buChar char="–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oppins"/>
              <a:buChar char="–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2"/>
          </p:nvPr>
        </p:nvSpPr>
        <p:spPr>
          <a:xfrm>
            <a:off x="803081" y="2432421"/>
            <a:ext cx="3140700" cy="3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44000" bIns="0" anchor="t" anchorCtr="0">
            <a:normAutofit/>
          </a:bodyPr>
          <a:lstStyle>
            <a:lvl1pPr marL="4572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oppins"/>
              <a:buChar char="–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Char char="–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oppins"/>
              <a:buChar char="–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oppins"/>
              <a:buChar char="–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ftr" idx="11"/>
          </p:nvPr>
        </p:nvSpPr>
        <p:spPr>
          <a:xfrm>
            <a:off x="336000" y="6246000"/>
            <a:ext cx="11183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AA9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sldNum" idx="12"/>
          </p:nvPr>
        </p:nvSpPr>
        <p:spPr>
          <a:xfrm>
            <a:off x="11532000" y="6246000"/>
            <a:ext cx="3105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 a piskem">
  <p:cSld name="Obrázek s titulkem a piskem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49546" y="0"/>
            <a:ext cx="3932237" cy="20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32000" tIns="432000" rIns="180000" bIns="1440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635610" y="324001"/>
            <a:ext cx="7206845" cy="59219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72000" rIns="72000" bIns="7200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Char char="–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oppins"/>
              <a:buChar char="–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oppins"/>
              <a:buChar char="–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803081" y="2432421"/>
            <a:ext cx="3140765" cy="381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44000" bIns="0" anchor="t" anchorCtr="0">
            <a:normAutofit/>
          </a:bodyPr>
          <a:lstStyle>
            <a:lvl1pPr marL="4572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oppins"/>
              <a:buChar char="–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oppins"/>
              <a:buChar char="–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oppins"/>
              <a:buChar char="–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oppins"/>
              <a:buChar char="–"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36000" y="6246000"/>
            <a:ext cx="1118356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AA9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1532000" y="6246000"/>
            <a:ext cx="310454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+ foto">
  <p:cSld name="Nadpis + fot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36000" y="1"/>
            <a:ext cx="11520000" cy="1690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32000" tIns="45700" rIns="91425" bIns="1440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6000" y="6246000"/>
            <a:ext cx="1118356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AA9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1532000" y="6246000"/>
            <a:ext cx="310454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2"/>
          </p:nvPr>
        </p:nvSpPr>
        <p:spPr>
          <a:xfrm>
            <a:off x="336000" y="1690688"/>
            <a:ext cx="11506454" cy="4555311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+ 2x podnapis + 2x obsah">
  <p:cSld name="Nadpis + 2x podnapis + 2x obsah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793880" y="1985197"/>
            <a:ext cx="5069815" cy="71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416024" y="1978689"/>
            <a:ext cx="5113986" cy="71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336000" y="6246000"/>
            <a:ext cx="11196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AA9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532000" y="6246000"/>
            <a:ext cx="310454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793880" y="2761611"/>
            <a:ext cx="5069814" cy="348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Char char="–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oppins"/>
              <a:buChar char="–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oppins"/>
              <a:buChar char="–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6418012" y="2761611"/>
            <a:ext cx="5112000" cy="348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Char char="–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oppins"/>
              <a:buChar char="–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oppins"/>
              <a:buChar char="–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336000" y="6534000"/>
            <a:ext cx="11520000" cy="3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336000" y="1"/>
            <a:ext cx="11520000" cy="1690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32000" tIns="45700" rIns="91425" bIns="1440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(bez nadpisu)">
  <p:cSld name="Foto (bez nadpisu)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>
            <a:spLocks noGrp="1"/>
          </p:cNvSpPr>
          <p:nvPr>
            <p:ph type="pic" idx="2"/>
          </p:nvPr>
        </p:nvSpPr>
        <p:spPr>
          <a:xfrm>
            <a:off x="336000" y="0"/>
            <a:ext cx="11506454" cy="6246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36000" y="6246000"/>
            <a:ext cx="1118356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AA9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11532000" y="6246000"/>
            <a:ext cx="310454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+ obsah + obrázek">
  <p:cSld name="Nadpis + obsah + obráze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8232000" y="0"/>
            <a:ext cx="3960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7598122" y="6246000"/>
            <a:ext cx="3105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795867" y="1973179"/>
            <a:ext cx="6697200" cy="41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Char char="–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oppins"/>
              <a:buChar char="–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oppins"/>
              <a:buChar char="–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336000" y="6534000"/>
            <a:ext cx="7585500" cy="3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795867" y="365125"/>
            <a:ext cx="6697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oppins"/>
              <a:buNone/>
              <a:defRPr sz="44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věrečná slajd">
  <p:cSld name="Závěrečná slajd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1224000" y="1765187"/>
            <a:ext cx="10260000" cy="16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oppins"/>
              <a:buNone/>
              <a:defRPr sz="44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9" descr="Jméno Příjmení,&#10;pozice ve firmě&#10;"/>
          <p:cNvSpPr txBox="1">
            <a:spLocks noGrp="1"/>
          </p:cNvSpPr>
          <p:nvPr>
            <p:ph type="body" idx="1"/>
          </p:nvPr>
        </p:nvSpPr>
        <p:spPr>
          <a:xfrm>
            <a:off x="1224000" y="3487978"/>
            <a:ext cx="102600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72000" bIns="457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+ obsah">
  <p:cSld name="Nadpis + obsah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336000" y="1"/>
            <a:ext cx="11520000" cy="16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32000" tIns="45700" rIns="91425" bIns="1440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795867" y="1973179"/>
            <a:ext cx="11060100" cy="41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Char char="–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Poppins"/>
              <a:buChar char="–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492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Poppins"/>
              <a:buChar char="–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–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336000" y="6246000"/>
            <a:ext cx="111837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100" b="0" i="0" u="none" strike="noStrike" cap="none">
                <a:solidFill>
                  <a:srgbClr val="AA9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11532000" y="6246000"/>
            <a:ext cx="3105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36000" y="1"/>
            <a:ext cx="11520000" cy="1690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32000" tIns="45700" rIns="91425" bIns="1440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  <a:defRPr sz="4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336000" y="6534000"/>
            <a:ext cx="11520000" cy="3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336000" y="1"/>
            <a:ext cx="11520000" cy="16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32000" tIns="45700" rIns="91425" bIns="1440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  <a:defRPr sz="4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336000" y="6534000"/>
            <a:ext cx="11520000" cy="3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ftr" idx="11"/>
          </p:nvPr>
        </p:nvSpPr>
        <p:spPr>
          <a:xfrm>
            <a:off x="336000" y="6246000"/>
            <a:ext cx="11196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AA9D8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ldNum" idx="12"/>
          </p:nvPr>
        </p:nvSpPr>
        <p:spPr>
          <a:xfrm>
            <a:off x="11532000" y="6246000"/>
            <a:ext cx="3105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olby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35411" y="0"/>
            <a:ext cx="11521176" cy="653637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1224000" y="1765187"/>
            <a:ext cx="10260000" cy="16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4761"/>
              <a:buFont typeface="Poppins"/>
              <a:buNone/>
            </a:pPr>
            <a:r>
              <a:rPr lang="cs-CZ" sz="4200"/>
              <a:t>Automatizace zpravodajství ČTK a</a:t>
            </a:r>
            <a:endParaRPr sz="4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4761"/>
              <a:buFont typeface="Poppins"/>
              <a:buNone/>
            </a:pPr>
            <a:r>
              <a:rPr lang="cs-CZ" sz="4200"/>
              <a:t>                nástroje generativní AI</a:t>
            </a:r>
            <a:endParaRPr sz="4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oppins"/>
              <a:buNone/>
            </a:pPr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1224000" y="3487978"/>
            <a:ext cx="102600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720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</a:pPr>
            <a:r>
              <a:rPr lang="cs-CZ" b="1">
                <a:solidFill>
                  <a:schemeClr val="accent1"/>
                </a:solidFill>
              </a:rPr>
              <a:t>RADKA MATESOVÁ MARKOVÁ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cs-CZ"/>
              <a:t>             šéfredaktorka zpravodajství ČTK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</a:pPr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4000" y="652727"/>
            <a:ext cx="1799999" cy="257143"/>
          </a:xfrm>
          <a:prstGeom prst="rect">
            <a:avLst/>
          </a:prstGeom>
          <a:noFill/>
          <a:ln>
            <a:noFill/>
          </a:ln>
          <a:effectLst>
            <a:outerShdw blurRad="101600" algn="ctr" rotWithShape="0">
              <a:schemeClr val="dk1">
                <a:alpha val="20000"/>
              </a:schemeClr>
            </a:outerShdw>
          </a:effectLst>
        </p:spPr>
      </p:pic>
      <p:pic>
        <p:nvPicPr>
          <p:cNvPr id="160" name="Google Shape;160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600" y="1495450"/>
            <a:ext cx="466408" cy="1665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2"/>
          <p:cNvSpPr txBox="1">
            <a:spLocks noGrp="1"/>
          </p:cNvSpPr>
          <p:nvPr>
            <p:ph type="title"/>
          </p:nvPr>
        </p:nvSpPr>
        <p:spPr>
          <a:xfrm>
            <a:off x="336000" y="1"/>
            <a:ext cx="11520000" cy="1690800"/>
          </a:xfrm>
          <a:prstGeom prst="rect">
            <a:avLst/>
          </a:prstGeom>
        </p:spPr>
        <p:txBody>
          <a:bodyPr spcFirstLastPara="1" wrap="square" lIns="432000" tIns="45700" rIns="91425" bIns="1440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Výběr ze zásad ČTK pro použití AI</a:t>
            </a:r>
            <a:endParaRPr/>
          </a:p>
        </p:txBody>
      </p:sp>
      <p:sp>
        <p:nvSpPr>
          <p:cNvPr id="323" name="Google Shape;323;p42"/>
          <p:cNvSpPr txBox="1">
            <a:spLocks noGrp="1"/>
          </p:cNvSpPr>
          <p:nvPr>
            <p:ph type="body" idx="1"/>
          </p:nvPr>
        </p:nvSpPr>
        <p:spPr>
          <a:xfrm>
            <a:off x="795867" y="1973179"/>
            <a:ext cx="11060100" cy="41724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rgbClr val="FF0000"/>
                </a:solidFill>
              </a:rPr>
              <a:t>!</a:t>
            </a:r>
            <a:r>
              <a:rPr lang="cs-CZ" dirty="0"/>
              <a:t> </a:t>
            </a:r>
            <a:r>
              <a:rPr lang="cs-CZ" b="1" dirty="0"/>
              <a:t>zodpovědnost za obsah má vždy člověk</a:t>
            </a:r>
            <a:r>
              <a:rPr lang="cs-CZ" dirty="0"/>
              <a:t> (autor, editor) ne AI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rgbClr val="FF0000"/>
                </a:solidFill>
              </a:rPr>
              <a:t>!</a:t>
            </a:r>
            <a:r>
              <a:rPr lang="cs-CZ" dirty="0"/>
              <a:t> při použití AI je nutné </a:t>
            </a:r>
            <a:r>
              <a:rPr lang="cs-CZ" b="1" dirty="0"/>
              <a:t>ověřit faktickou správnost </a:t>
            </a:r>
            <a:r>
              <a:rPr lang="cs-CZ" dirty="0"/>
              <a:t>upraveného textu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rgbClr val="FF0000"/>
                </a:solidFill>
              </a:rPr>
              <a:t>!</a:t>
            </a:r>
            <a:r>
              <a:rPr lang="cs-CZ" dirty="0"/>
              <a:t> nástroje </a:t>
            </a:r>
            <a:r>
              <a:rPr lang="cs-CZ" b="1" dirty="0"/>
              <a:t>generativní AI nejsou vhodné jako spolehlivý zdroj </a:t>
            </a:r>
            <a:r>
              <a:rPr lang="cs-CZ" dirty="0"/>
              <a:t>informací. Pokud je použijeme, musíme </a:t>
            </a:r>
            <a:r>
              <a:rPr lang="cs-CZ" b="1" dirty="0"/>
              <a:t>každý fakt ověřit z jiného zdroje</a:t>
            </a:r>
            <a:r>
              <a:rPr lang="cs-CZ" dirty="0"/>
              <a:t>. 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+"/>
            </a:pPr>
            <a:r>
              <a:rPr lang="cs-CZ" dirty="0"/>
              <a:t>všem redakčním pracovníkům se doporučuje testování nástrojů a sdílení </a:t>
            </a:r>
            <a:r>
              <a:rPr lang="cs-CZ" dirty="0" smtClean="0"/>
              <a:t>zkušeností 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+"/>
            </a:pPr>
            <a:r>
              <a:rPr lang="cs-CZ" dirty="0" smtClean="0"/>
              <a:t>vítáme nápady na bezpečné používání generativní AI s cílem usnadnit či částečně eliminovat rutinní práci (např</a:t>
            </a:r>
            <a:r>
              <a:rPr lang="cs-CZ" dirty="0" smtClean="0"/>
              <a:t>. vytváření vlastních GPT agentů)</a:t>
            </a:r>
            <a:endParaRPr dirty="0" smtClean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b="1" dirty="0" smtClean="0"/>
              <a:t> </a:t>
            </a:r>
            <a:r>
              <a:rPr lang="cs-CZ" b="1" dirty="0"/>
              <a:t>X</a:t>
            </a:r>
            <a:r>
              <a:rPr lang="cs-CZ" dirty="0"/>
              <a:t>   </a:t>
            </a:r>
            <a:r>
              <a:rPr lang="cs-CZ" dirty="0">
                <a:solidFill>
                  <a:srgbClr val="FF0000"/>
                </a:solidFill>
              </a:rPr>
              <a:t>ve zpravodajství nepoužíváme ke generování a úpravám obrazu</a:t>
            </a:r>
            <a:endParaRPr sz="1200" dirty="0">
              <a:solidFill>
                <a:srgbClr val="FF0000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42"/>
          <p:cNvSpPr txBox="1">
            <a:spLocks noGrp="1"/>
          </p:cNvSpPr>
          <p:nvPr>
            <p:ph type="sldNum" idx="12"/>
          </p:nvPr>
        </p:nvSpPr>
        <p:spPr>
          <a:xfrm>
            <a:off x="11532000" y="6246000"/>
            <a:ext cx="310500" cy="288000"/>
          </a:xfrm>
          <a:prstGeom prst="rect">
            <a:avLst/>
          </a:prstGeom>
        </p:spPr>
        <p:txBody>
          <a:bodyPr spcFirstLastPara="1" wrap="square" lIns="0" tIns="72000" rIns="0" bIns="360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3"/>
          <p:cNvSpPr txBox="1">
            <a:spLocks noGrp="1"/>
          </p:cNvSpPr>
          <p:nvPr>
            <p:ph type="title"/>
          </p:nvPr>
        </p:nvSpPr>
        <p:spPr>
          <a:xfrm>
            <a:off x="336000" y="1"/>
            <a:ext cx="11520000" cy="16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32000" tIns="45700" rIns="91425" bIns="1440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</a:pPr>
            <a:r>
              <a:rPr lang="cs-CZ"/>
              <a:t>Generativní AI jako asistent novináře</a:t>
            </a:r>
            <a:endParaRPr/>
          </a:p>
        </p:txBody>
      </p:sp>
      <p:sp>
        <p:nvSpPr>
          <p:cNvPr id="330" name="Google Shape;330;p43"/>
          <p:cNvSpPr txBox="1">
            <a:spLocks noGrp="1"/>
          </p:cNvSpPr>
          <p:nvPr>
            <p:ph type="body" idx="1"/>
          </p:nvPr>
        </p:nvSpPr>
        <p:spPr>
          <a:xfrm>
            <a:off x="795867" y="1973179"/>
            <a:ext cx="11060100" cy="41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609600" lvl="0" indent="-46355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ts val="2500"/>
              <a:buChar char="-"/>
            </a:pPr>
            <a:r>
              <a:rPr lang="cs-CZ" sz="2500" b="1" dirty="0"/>
              <a:t>úpravy již hotových textů - zkracování, sumarizace </a:t>
            </a:r>
            <a:endParaRPr sz="2500" b="1" dirty="0"/>
          </a:p>
          <a:p>
            <a:pPr marL="609600" lvl="0" indent="-463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cs-CZ" sz="2500" dirty="0"/>
              <a:t>inspirace (titulky, </a:t>
            </a:r>
            <a:r>
              <a:rPr lang="cs-CZ" sz="2500" dirty="0" err="1"/>
              <a:t>headliny</a:t>
            </a:r>
            <a:r>
              <a:rPr lang="cs-CZ" sz="2500" dirty="0"/>
              <a:t>, témata) - návrhy více variant</a:t>
            </a:r>
            <a:endParaRPr sz="2500" dirty="0"/>
          </a:p>
          <a:p>
            <a:pPr marL="609600" lvl="0" indent="-463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cs-CZ" sz="2500" dirty="0"/>
              <a:t>překlad, pomoc s překladem (</a:t>
            </a:r>
            <a:r>
              <a:rPr lang="cs-CZ" sz="2500" dirty="0" err="1"/>
              <a:t>DeepL</a:t>
            </a:r>
            <a:r>
              <a:rPr lang="cs-CZ" sz="2500" dirty="0"/>
              <a:t> pěkně zvládá i malé jazyky - lépe přes angličtinu)</a:t>
            </a:r>
            <a:endParaRPr sz="2500" dirty="0"/>
          </a:p>
          <a:p>
            <a:pPr marL="609600" lvl="0" indent="-463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cs-CZ" sz="2500" dirty="0"/>
              <a:t>kontrola pravopisu a stylistiky (velmi omezeně - složitost češtiny)</a:t>
            </a:r>
            <a:endParaRPr sz="2500" dirty="0"/>
          </a:p>
          <a:p>
            <a:pPr marL="609600" lvl="0" indent="-463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cs-CZ" sz="2500" dirty="0"/>
              <a:t>rychlá konzultace objemných </a:t>
            </a:r>
            <a:r>
              <a:rPr lang="cs-CZ" sz="2500" dirty="0" smtClean="0"/>
              <a:t>materiálů</a:t>
            </a:r>
            <a:endParaRPr sz="2500" dirty="0"/>
          </a:p>
          <a:p>
            <a:pPr marL="609600" lvl="0" indent="-463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cs-CZ" sz="2500" dirty="0"/>
              <a:t>nejen textové zpravodajství, ale i audio, přepisy, popisy fotek…(např. </a:t>
            </a:r>
            <a:r>
              <a:rPr lang="cs-CZ" sz="2500" dirty="0" err="1"/>
              <a:t>audiopopisek</a:t>
            </a:r>
            <a:r>
              <a:rPr lang="cs-CZ" sz="2500" dirty="0"/>
              <a:t>  - </a:t>
            </a:r>
            <a:r>
              <a:rPr lang="cs-CZ" sz="2500" dirty="0" err="1"/>
              <a:t>speech</a:t>
            </a:r>
            <a:r>
              <a:rPr lang="cs-CZ" sz="2500" dirty="0"/>
              <a:t>-to-text - </a:t>
            </a:r>
            <a:r>
              <a:rPr lang="cs-CZ" sz="2500" dirty="0" err="1"/>
              <a:t>Photomechanic</a:t>
            </a:r>
            <a:r>
              <a:rPr lang="cs-CZ" sz="2500" dirty="0"/>
              <a:t>)</a:t>
            </a:r>
            <a:endParaRPr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4"/>
          <p:cNvSpPr txBox="1">
            <a:spLocks noGrp="1"/>
          </p:cNvSpPr>
          <p:nvPr>
            <p:ph type="title"/>
          </p:nvPr>
        </p:nvSpPr>
        <p:spPr>
          <a:xfrm>
            <a:off x="336000" y="1"/>
            <a:ext cx="11520000" cy="1690800"/>
          </a:xfrm>
          <a:prstGeom prst="rect">
            <a:avLst/>
          </a:prstGeom>
        </p:spPr>
        <p:txBody>
          <a:bodyPr spcFirstLastPara="1" wrap="square" lIns="432000" tIns="45700" rIns="91425" bIns="1440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 co dál?</a:t>
            </a:r>
            <a:endParaRPr/>
          </a:p>
        </p:txBody>
      </p:sp>
      <p:sp>
        <p:nvSpPr>
          <p:cNvPr id="337" name="Google Shape;337;p44"/>
          <p:cNvSpPr txBox="1">
            <a:spLocks noGrp="1"/>
          </p:cNvSpPr>
          <p:nvPr>
            <p:ph type="body" idx="1"/>
          </p:nvPr>
        </p:nvSpPr>
        <p:spPr>
          <a:xfrm>
            <a:off x="795875" y="1690801"/>
            <a:ext cx="11060100" cy="4843274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 fontScale="25000" lnSpcReduction="20000"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9600" dirty="0"/>
              <a:t>SOUČASNÁ </a:t>
            </a:r>
            <a:r>
              <a:rPr lang="cs-CZ" sz="9600" b="1" dirty="0"/>
              <a:t>RIZIKA</a:t>
            </a:r>
            <a:r>
              <a:rPr lang="cs-CZ" sz="9600" dirty="0"/>
              <a:t>: “halucinace”, </a:t>
            </a:r>
            <a:r>
              <a:rPr lang="cs-CZ" sz="9600" dirty="0" err="1"/>
              <a:t>zdrojování</a:t>
            </a:r>
            <a:r>
              <a:rPr lang="cs-CZ" sz="9600" dirty="0"/>
              <a:t>, ale i zkreslení při parafrázích… (kde to ta AI vzala?)</a:t>
            </a:r>
            <a:endParaRPr sz="96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9600" b="1" dirty="0"/>
              <a:t>NEDOSTATKY: </a:t>
            </a:r>
            <a:endParaRPr sz="9600" b="1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ct val="100000"/>
              <a:buChar char="-"/>
            </a:pPr>
            <a:r>
              <a:rPr lang="cs-CZ" sz="9600" dirty="0"/>
              <a:t>vyhodnocení závažnosti informace na základě aktuálního kontextu</a:t>
            </a:r>
            <a:endParaRPr sz="96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-CZ" sz="9600" dirty="0"/>
              <a:t>zpracování velkého množství nestrukturovaných informací </a:t>
            </a:r>
            <a:endParaRPr sz="96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9600" dirty="0"/>
              <a:t>Nástroje </a:t>
            </a:r>
            <a:r>
              <a:rPr lang="cs-CZ" sz="9600" dirty="0" err="1"/>
              <a:t>GenAI</a:t>
            </a:r>
            <a:r>
              <a:rPr lang="cs-CZ" sz="9600" dirty="0"/>
              <a:t> se budou dál zlepšovat, některé </a:t>
            </a:r>
            <a:r>
              <a:rPr lang="cs-CZ" sz="9600" dirty="0" smtClean="0"/>
              <a:t>činnosti </a:t>
            </a:r>
            <a:r>
              <a:rPr lang="cs-CZ" sz="9600" dirty="0"/>
              <a:t>v novinářské praxi nahradí. </a:t>
            </a:r>
            <a:endParaRPr sz="96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9600" b="1" dirty="0"/>
              <a:t>Dobrý novinář, který informace aktuálně zjišťuje, vyhodnocuje, zasazuje do souvislostí  a nespokojí se jen s dodaným, bude i v budoucnu nenahraditelný. </a:t>
            </a:r>
            <a:endParaRPr sz="96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9600" dirty="0"/>
              <a:t>                             motto ČTK: </a:t>
            </a:r>
            <a:r>
              <a:rPr lang="cs-CZ" sz="9600" b="1" dirty="0"/>
              <a:t>SPOLEHLIVOST</a:t>
            </a:r>
            <a:r>
              <a:rPr lang="cs-CZ" sz="9600" dirty="0"/>
              <a:t> - RYCHLOST - NEZÁVISLOST</a:t>
            </a:r>
            <a:endParaRPr sz="96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dirty="0"/>
              <a:t>  </a:t>
            </a:r>
            <a:endParaRPr dirty="0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" name="Google Shape;338;p44"/>
          <p:cNvSpPr txBox="1">
            <a:spLocks noGrp="1"/>
          </p:cNvSpPr>
          <p:nvPr>
            <p:ph type="sldNum" idx="12"/>
          </p:nvPr>
        </p:nvSpPr>
        <p:spPr>
          <a:xfrm>
            <a:off x="11532000" y="6246000"/>
            <a:ext cx="310500" cy="288000"/>
          </a:xfrm>
          <a:prstGeom prst="rect">
            <a:avLst/>
          </a:prstGeom>
        </p:spPr>
        <p:txBody>
          <a:bodyPr spcFirstLastPara="1" wrap="square" lIns="0" tIns="72000" rIns="0" bIns="360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2346" y="1578093"/>
            <a:ext cx="1770947" cy="1791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44" name="Google Shape;344;p45"/>
          <p:cNvSpPr txBox="1">
            <a:spLocks noGrp="1"/>
          </p:cNvSpPr>
          <p:nvPr>
            <p:ph type="title"/>
          </p:nvPr>
        </p:nvSpPr>
        <p:spPr>
          <a:xfrm>
            <a:off x="1224000" y="1765187"/>
            <a:ext cx="10260000" cy="160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oppins"/>
              <a:buNone/>
            </a:pPr>
            <a:r>
              <a:rPr lang="cs-CZ"/>
              <a:t>Děkuji za pozornost</a:t>
            </a:r>
            <a:endParaRPr/>
          </a:p>
        </p:txBody>
      </p:sp>
      <p:sp>
        <p:nvSpPr>
          <p:cNvPr id="345" name="Google Shape;345;p45"/>
          <p:cNvSpPr txBox="1">
            <a:spLocks noGrp="1"/>
          </p:cNvSpPr>
          <p:nvPr>
            <p:ph type="body" idx="1"/>
          </p:nvPr>
        </p:nvSpPr>
        <p:spPr>
          <a:xfrm>
            <a:off x="1224000" y="3487978"/>
            <a:ext cx="102600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720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cs-CZ" b="1" dirty="0"/>
              <a:t>Mgr. RADKA MATESOVÁ MARKOVÁ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cs-CZ" dirty="0"/>
              <a:t>šéfredaktorka </a:t>
            </a:r>
            <a:r>
              <a:rPr lang="cs-CZ" dirty="0" smtClean="0"/>
              <a:t>zpravodajství ČTK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cs-CZ" u="sng" dirty="0"/>
              <a:t>markova@ctk.cz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>
            <a:spLocks noGrp="1"/>
          </p:cNvSpPr>
          <p:nvPr>
            <p:ph type="sldNum" idx="12"/>
          </p:nvPr>
        </p:nvSpPr>
        <p:spPr>
          <a:xfrm>
            <a:off x="11532000" y="6246000"/>
            <a:ext cx="310454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336000" y="0"/>
            <a:ext cx="11520000" cy="13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32000" tIns="45700" rIns="91425" bIns="1440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</a:pPr>
            <a:r>
              <a:rPr lang="cs-CZ"/>
              <a:t>Automatizace ČTK: Od Karla k rur</a:t>
            </a:r>
            <a:endParaRPr/>
          </a:p>
        </p:txBody>
      </p:sp>
      <p:sp>
        <p:nvSpPr>
          <p:cNvPr id="177" name="Google Shape;177;p30"/>
          <p:cNvSpPr/>
          <p:nvPr/>
        </p:nvSpPr>
        <p:spPr>
          <a:xfrm rot="985170" flipH="1">
            <a:off x="8773588" y="3408640"/>
            <a:ext cx="1489026" cy="77268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0"/>
          <p:cNvSpPr/>
          <p:nvPr/>
        </p:nvSpPr>
        <p:spPr>
          <a:xfrm rot="-985170">
            <a:off x="7410026" y="3408640"/>
            <a:ext cx="1489026" cy="77268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0"/>
          <p:cNvSpPr/>
          <p:nvPr/>
        </p:nvSpPr>
        <p:spPr>
          <a:xfrm rot="985170" flipH="1">
            <a:off x="6030530" y="3408640"/>
            <a:ext cx="1489026" cy="77268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0"/>
          <p:cNvSpPr/>
          <p:nvPr/>
        </p:nvSpPr>
        <p:spPr>
          <a:xfrm rot="-985170">
            <a:off x="4666968" y="3408640"/>
            <a:ext cx="1489026" cy="77268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0"/>
          <p:cNvSpPr/>
          <p:nvPr/>
        </p:nvSpPr>
        <p:spPr>
          <a:xfrm rot="985170" flipH="1">
            <a:off x="3292960" y="3408640"/>
            <a:ext cx="1489026" cy="77268"/>
          </a:xfrm>
          <a:prstGeom prst="roundRect">
            <a:avLst>
              <a:gd name="adj" fmla="val 50000"/>
            </a:avLst>
          </a:prstGeom>
          <a:solidFill>
            <a:srgbClr val="3D3D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30"/>
          <p:cNvGrpSpPr/>
          <p:nvPr/>
        </p:nvGrpSpPr>
        <p:grpSpPr>
          <a:xfrm>
            <a:off x="6326179" y="3489665"/>
            <a:ext cx="2283543" cy="1690511"/>
            <a:chOff x="4734203" y="2543425"/>
            <a:chExt cx="1712700" cy="1267915"/>
          </a:xfrm>
        </p:grpSpPr>
        <p:sp>
          <p:nvSpPr>
            <p:cNvPr id="183" name="Google Shape;183;p30"/>
            <p:cNvSpPr/>
            <p:nvPr/>
          </p:nvSpPr>
          <p:spPr>
            <a:xfrm rot="-1789476">
              <a:off x="5510320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0"/>
            <p:cNvSpPr txBox="1"/>
            <p:nvPr/>
          </p:nvSpPr>
          <p:spPr>
            <a:xfrm>
              <a:off x="5234191" y="2737212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cs-CZ" sz="1800" b="1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2018</a:t>
              </a:r>
              <a:endParaRPr sz="1800" b="1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4734203" y="307064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6" name="Google Shape;186;p30"/>
            <p:cNvSpPr txBox="1"/>
            <p:nvPr/>
          </p:nvSpPr>
          <p:spPr>
            <a:xfrm>
              <a:off x="4778451" y="3107840"/>
              <a:ext cx="1624200" cy="70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cs-CZ" b="1">
                  <a:solidFill>
                    <a:schemeClr val="accent4"/>
                  </a:solidFill>
                  <a:latin typeface="Poppins"/>
                  <a:ea typeface="Poppins"/>
                  <a:cs typeface="Poppins"/>
                  <a:sym typeface="Poppins"/>
                </a:rPr>
                <a:t>základní výsledkové volební zpravodajství</a:t>
              </a:r>
              <a:endParaRPr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7" name="Google Shape;187;p30"/>
            <p:cNvSpPr/>
            <p:nvPr/>
          </p:nvSpPr>
          <p:spPr>
            <a:xfrm>
              <a:off x="5545553" y="3005991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30"/>
          <p:cNvSpPr/>
          <p:nvPr/>
        </p:nvSpPr>
        <p:spPr>
          <a:xfrm rot="-985170">
            <a:off x="1929398" y="3408640"/>
            <a:ext cx="1489026" cy="77268"/>
          </a:xfrm>
          <a:prstGeom prst="roundRect">
            <a:avLst>
              <a:gd name="adj" fmla="val 50000"/>
            </a:avLst>
          </a:prstGeom>
          <a:solidFill>
            <a:srgbClr val="3D3D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30"/>
          <p:cNvGrpSpPr/>
          <p:nvPr/>
        </p:nvGrpSpPr>
        <p:grpSpPr>
          <a:xfrm>
            <a:off x="2294549" y="1727235"/>
            <a:ext cx="2283543" cy="1662296"/>
            <a:chOff x="1641853" y="1221570"/>
            <a:chExt cx="1712700" cy="1246754"/>
          </a:xfrm>
        </p:grpSpPr>
        <p:sp>
          <p:nvSpPr>
            <p:cNvPr id="190" name="Google Shape;190;p30"/>
            <p:cNvSpPr/>
            <p:nvPr/>
          </p:nvSpPr>
          <p:spPr>
            <a:xfrm>
              <a:off x="1641853" y="122157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91" name="Google Shape;191;p30"/>
            <p:cNvSpPr txBox="1"/>
            <p:nvPr/>
          </p:nvSpPr>
          <p:spPr>
            <a:xfrm>
              <a:off x="2148922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cs-CZ" sz="1800" b="1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1992</a:t>
              </a:r>
              <a:endParaRPr sz="1800" b="1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" name="Google Shape;192;p30"/>
            <p:cNvSpPr/>
            <p:nvPr/>
          </p:nvSpPr>
          <p:spPr>
            <a:xfrm rot="10800000">
              <a:off x="2453178" y="1920663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 txBox="1"/>
            <p:nvPr/>
          </p:nvSpPr>
          <p:spPr>
            <a:xfrm>
              <a:off x="1686103" y="12587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cs-CZ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souhrny - první odstavce vydaných zpráv</a:t>
              </a:r>
              <a:endParaRPr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4" name="Google Shape;194;p30"/>
            <p:cNvSpPr/>
            <p:nvPr/>
          </p:nvSpPr>
          <p:spPr>
            <a:xfrm rot="-1789476">
              <a:off x="2415143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30"/>
          <p:cNvGrpSpPr/>
          <p:nvPr/>
        </p:nvGrpSpPr>
        <p:grpSpPr>
          <a:xfrm>
            <a:off x="7679487" y="1727235"/>
            <a:ext cx="2283543" cy="1662296"/>
            <a:chOff x="5770307" y="1221570"/>
            <a:chExt cx="1712700" cy="1246754"/>
          </a:xfrm>
        </p:grpSpPr>
        <p:sp>
          <p:nvSpPr>
            <p:cNvPr id="196" name="Google Shape;196;p30"/>
            <p:cNvSpPr/>
            <p:nvPr/>
          </p:nvSpPr>
          <p:spPr>
            <a:xfrm rot="-1789476">
              <a:off x="6546711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/>
            <p:cNvSpPr txBox="1"/>
            <p:nvPr/>
          </p:nvSpPr>
          <p:spPr>
            <a:xfrm>
              <a:off x="6290844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cs-CZ" sz="1800" b="1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2020</a:t>
              </a:r>
              <a:endParaRPr sz="1800" b="1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5770307" y="122157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99" name="Google Shape;199;p30"/>
            <p:cNvSpPr/>
            <p:nvPr/>
          </p:nvSpPr>
          <p:spPr>
            <a:xfrm rot="10800000">
              <a:off x="6581632" y="1920663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0"/>
            <p:cNvSpPr txBox="1"/>
            <p:nvPr/>
          </p:nvSpPr>
          <p:spPr>
            <a:xfrm>
              <a:off x="5814557" y="12587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cs-CZ" sz="1200">
                  <a:solidFill>
                    <a:srgbClr val="5E5E5E"/>
                  </a:solidFill>
                  <a:latin typeface="Poppins"/>
                  <a:ea typeface="Poppins"/>
                  <a:cs typeface="Poppins"/>
                  <a:sym typeface="Poppins"/>
                </a:rPr>
                <a:t>generované zprávy o cenách benzinu, statistiky dpr. nehod</a:t>
              </a:r>
              <a:endParaRPr sz="12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01" name="Google Shape;201;p30"/>
          <p:cNvGrpSpPr/>
          <p:nvPr/>
        </p:nvGrpSpPr>
        <p:grpSpPr>
          <a:xfrm>
            <a:off x="4862006" y="1727235"/>
            <a:ext cx="2283543" cy="1662296"/>
            <a:chOff x="3692203" y="1221570"/>
            <a:chExt cx="1712700" cy="1246754"/>
          </a:xfrm>
        </p:grpSpPr>
        <p:sp>
          <p:nvSpPr>
            <p:cNvPr id="202" name="Google Shape;202;p30"/>
            <p:cNvSpPr/>
            <p:nvPr/>
          </p:nvSpPr>
          <p:spPr>
            <a:xfrm rot="-1789476">
              <a:off x="4468320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0"/>
            <p:cNvSpPr txBox="1"/>
            <p:nvPr/>
          </p:nvSpPr>
          <p:spPr>
            <a:xfrm>
              <a:off x="4204633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cs-CZ" sz="1800" b="1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2006</a:t>
              </a:r>
              <a:endParaRPr sz="1800" b="1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3692203" y="122157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205" name="Google Shape;205;p30"/>
            <p:cNvSpPr/>
            <p:nvPr/>
          </p:nvSpPr>
          <p:spPr>
            <a:xfrm rot="10800000">
              <a:off x="4503528" y="1920663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0"/>
            <p:cNvSpPr txBox="1"/>
            <p:nvPr/>
          </p:nvSpPr>
          <p:spPr>
            <a:xfrm>
              <a:off x="3736453" y="12587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cs-CZ" sz="1200">
                  <a:solidFill>
                    <a:srgbClr val="5E5E5E"/>
                  </a:solidFill>
                  <a:latin typeface="Poppins"/>
                  <a:ea typeface="Poppins"/>
                  <a:cs typeface="Poppins"/>
                  <a:sym typeface="Poppins"/>
                </a:rPr>
                <a:t>datová grafika</a:t>
              </a:r>
              <a:endParaRPr sz="1200">
                <a:solidFill>
                  <a:srgbClr val="5E5E5E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07" name="Google Shape;207;p30"/>
          <p:cNvGrpSpPr/>
          <p:nvPr/>
        </p:nvGrpSpPr>
        <p:grpSpPr>
          <a:xfrm>
            <a:off x="3592381" y="3489665"/>
            <a:ext cx="2283543" cy="1640912"/>
            <a:chOff x="2683803" y="2543425"/>
            <a:chExt cx="1712700" cy="1230715"/>
          </a:xfrm>
        </p:grpSpPr>
        <p:sp>
          <p:nvSpPr>
            <p:cNvPr id="208" name="Google Shape;208;p30"/>
            <p:cNvSpPr/>
            <p:nvPr/>
          </p:nvSpPr>
          <p:spPr>
            <a:xfrm rot="-1789476">
              <a:off x="3457142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3D3D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0"/>
            <p:cNvSpPr/>
            <p:nvPr/>
          </p:nvSpPr>
          <p:spPr>
            <a:xfrm>
              <a:off x="2683803" y="307064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210" name="Google Shape;210;p30"/>
            <p:cNvSpPr txBox="1"/>
            <p:nvPr/>
          </p:nvSpPr>
          <p:spPr>
            <a:xfrm>
              <a:off x="2728053" y="310784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cs-CZ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plánovací modul - deníky očekávaných událostí, plány</a:t>
              </a:r>
              <a:endParaRPr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1" name="Google Shape;211;p30"/>
            <p:cNvSpPr/>
            <p:nvPr/>
          </p:nvSpPr>
          <p:spPr>
            <a:xfrm>
              <a:off x="3495153" y="3005991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0"/>
            <p:cNvSpPr txBox="1"/>
            <p:nvPr/>
          </p:nvSpPr>
          <p:spPr>
            <a:xfrm>
              <a:off x="3191705" y="2737212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cs-CZ" sz="1800" b="1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2006</a:t>
              </a:r>
              <a:endParaRPr sz="1800" b="1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>
            <a:spLocks noGrp="1"/>
          </p:cNvSpPr>
          <p:nvPr>
            <p:ph type="title"/>
          </p:nvPr>
        </p:nvSpPr>
        <p:spPr>
          <a:xfrm>
            <a:off x="336000" y="1"/>
            <a:ext cx="11520000" cy="1690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32000" tIns="45700" rIns="91425" bIns="1440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</a:pPr>
            <a:r>
              <a:rPr lang="cs-CZ"/>
              <a:t>Agenturní zpravodajství</a:t>
            </a:r>
            <a:endParaRPr/>
          </a:p>
        </p:txBody>
      </p:sp>
      <p:sp>
        <p:nvSpPr>
          <p:cNvPr id="218" name="Google Shape;218;p31"/>
          <p:cNvSpPr txBox="1">
            <a:spLocks noGrp="1"/>
          </p:cNvSpPr>
          <p:nvPr>
            <p:ph type="body" idx="1"/>
          </p:nvPr>
        </p:nvSpPr>
        <p:spPr>
          <a:xfrm>
            <a:off x="795867" y="1973179"/>
            <a:ext cx="11060133" cy="417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25000" lnSpcReduction="20000"/>
          </a:bodyPr>
          <a:lstStyle/>
          <a:p>
            <a:pPr marL="228600" lvl="0" indent="-23514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Poppins"/>
              <a:buChar char="–"/>
            </a:pPr>
            <a:r>
              <a:rPr lang="cs-CZ" sz="10012" b="1" dirty="0"/>
              <a:t>velmi podobná struktura textů </a:t>
            </a:r>
            <a:r>
              <a:rPr lang="cs-CZ" sz="10012" dirty="0"/>
              <a:t>(„obrácená pyramida“)</a:t>
            </a:r>
            <a:endParaRPr sz="10012" dirty="0"/>
          </a:p>
          <a:p>
            <a:pPr marL="228600" lvl="0" indent="-235146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Poppins"/>
              <a:buChar char="–"/>
            </a:pPr>
            <a:r>
              <a:rPr lang="cs-CZ" sz="10012" dirty="0"/>
              <a:t>agentura sama nekomentuje</a:t>
            </a:r>
            <a:endParaRPr sz="10012" dirty="0"/>
          </a:p>
          <a:p>
            <a:pPr marL="228600" lvl="0" indent="-235146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Poppins"/>
              <a:buChar char="–"/>
            </a:pPr>
            <a:r>
              <a:rPr lang="cs-CZ" sz="10012" dirty="0"/>
              <a:t>relativně nižší podíl </a:t>
            </a:r>
            <a:r>
              <a:rPr lang="cs-CZ" sz="10012" dirty="0" err="1"/>
              <a:t>investigativy</a:t>
            </a:r>
            <a:endParaRPr sz="10012" dirty="0"/>
          </a:p>
          <a:p>
            <a:pPr marL="228600" lvl="0" indent="-235146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Poppins"/>
              <a:buChar char="–"/>
            </a:pPr>
            <a:r>
              <a:rPr lang="cs-CZ" sz="10012" b="1" dirty="0"/>
              <a:t>práce s daty </a:t>
            </a:r>
            <a:r>
              <a:rPr lang="cs-CZ" sz="10012" dirty="0"/>
              <a:t>– základní vyhodnocení + názory, ohlasy</a:t>
            </a:r>
            <a:endParaRPr sz="10012" dirty="0"/>
          </a:p>
          <a:p>
            <a:pPr marL="228600" lvl="0" indent="-235146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Poppins"/>
              <a:buChar char="–"/>
            </a:pPr>
            <a:r>
              <a:rPr lang="cs-CZ" sz="10012" dirty="0"/>
              <a:t>background (kontext, souvislosti)</a:t>
            </a:r>
            <a:endParaRPr sz="10012" dirty="0"/>
          </a:p>
          <a:p>
            <a:pPr marL="2286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12" dirty="0"/>
          </a:p>
          <a:p>
            <a:pPr marL="2286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12" dirty="0"/>
          </a:p>
          <a:p>
            <a:pPr marL="228600" lvl="0" indent="-76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Poppins"/>
              <a:buNone/>
            </a:pPr>
            <a:r>
              <a:rPr lang="cs-CZ" sz="10012" dirty="0"/>
              <a:t>    </a:t>
            </a:r>
            <a:r>
              <a:rPr lang="cs-CZ" sz="10012" dirty="0" smtClean="0"/>
              <a:t>cca</a:t>
            </a:r>
            <a:r>
              <a:rPr lang="cs-CZ" sz="10012" b="1" dirty="0" smtClean="0"/>
              <a:t> </a:t>
            </a:r>
            <a:r>
              <a:rPr lang="cs-CZ" sz="10012" b="1" dirty="0"/>
              <a:t>4000</a:t>
            </a:r>
            <a:r>
              <a:rPr lang="cs-CZ" sz="10012" dirty="0"/>
              <a:t> generovaných zpravodajských textů v </a:t>
            </a:r>
            <a:r>
              <a:rPr lang="cs-CZ" sz="10012" dirty="0" err="1"/>
              <a:t>Infobance</a:t>
            </a:r>
            <a:r>
              <a:rPr lang="cs-CZ" sz="10012" dirty="0"/>
              <a:t> ČTK    </a:t>
            </a:r>
            <a:endParaRPr sz="10012" dirty="0"/>
          </a:p>
          <a:p>
            <a:pPr marL="228600" lvl="0" indent="-76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Poppins"/>
              <a:buNone/>
            </a:pPr>
            <a:r>
              <a:rPr lang="cs-CZ" sz="10012" dirty="0"/>
              <a:t>  </a:t>
            </a:r>
            <a:endParaRPr sz="10012" dirty="0"/>
          </a:p>
          <a:p>
            <a:pPr marL="228600" lvl="0" indent="-76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Poppins"/>
              <a:buNone/>
            </a:pPr>
            <a:endParaRPr dirty="0"/>
          </a:p>
        </p:txBody>
      </p:sp>
      <p:sp>
        <p:nvSpPr>
          <p:cNvPr id="220" name="Google Shape;220;p31"/>
          <p:cNvSpPr/>
          <p:nvPr/>
        </p:nvSpPr>
        <p:spPr>
          <a:xfrm>
            <a:off x="5657238" y="4727100"/>
            <a:ext cx="877500" cy="438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body" idx="1"/>
          </p:nvPr>
        </p:nvSpPr>
        <p:spPr>
          <a:xfrm>
            <a:off x="8232000" y="0"/>
            <a:ext cx="3960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26" name="Google Shape;226;p32"/>
          <p:cNvSpPr txBox="1">
            <a:spLocks noGrp="1"/>
          </p:cNvSpPr>
          <p:nvPr>
            <p:ph type="sldNum" idx="12"/>
          </p:nvPr>
        </p:nvSpPr>
        <p:spPr>
          <a:xfrm>
            <a:off x="7598122" y="6246000"/>
            <a:ext cx="3105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body" idx="2"/>
          </p:nvPr>
        </p:nvSpPr>
        <p:spPr>
          <a:xfrm>
            <a:off x="795867" y="1973179"/>
            <a:ext cx="6697200" cy="443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/>
          </a:bodyPr>
          <a:lstStyle/>
          <a:p>
            <a:pPr marL="6096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cs-CZ" dirty="0"/>
              <a:t>napojení na data ČSÚ</a:t>
            </a:r>
            <a:endParaRPr dirty="0"/>
          </a:p>
          <a:p>
            <a:pPr marL="6096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cs-CZ" dirty="0"/>
              <a:t>průběžné i celkové zpravodajství + prognózy (dopočet),</a:t>
            </a:r>
            <a:endParaRPr dirty="0"/>
          </a:p>
          <a:p>
            <a:pPr marL="6096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cs-CZ" dirty="0"/>
              <a:t>příprava šablon trvá několik týdnů (jména, číselníky, ale i kontext</a:t>
            </a:r>
            <a:r>
              <a:rPr lang="cs-CZ" dirty="0" smtClean="0"/>
              <a:t>) + testování</a:t>
            </a:r>
            <a:endParaRPr dirty="0"/>
          </a:p>
          <a:p>
            <a:pPr marL="6096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cs-CZ" dirty="0"/>
              <a:t>od 2020 spolupráce s </a:t>
            </a:r>
            <a:r>
              <a:rPr lang="cs-CZ" dirty="0" err="1"/>
              <a:t>Geneea</a:t>
            </a:r>
            <a:r>
              <a:rPr lang="cs-CZ" dirty="0"/>
              <a:t> </a:t>
            </a:r>
            <a:endParaRPr dirty="0"/>
          </a:p>
          <a:p>
            <a:pPr marL="6096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cs-CZ" dirty="0" smtClean="0"/>
              <a:t>během </a:t>
            </a:r>
            <a:r>
              <a:rPr lang="cs-CZ" dirty="0"/>
              <a:t>voleb zrychlení, odbourání rutiny, rychleji ke kreativnější práci</a:t>
            </a:r>
            <a:endParaRPr dirty="0"/>
          </a:p>
          <a:p>
            <a:pPr marL="6096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cs-CZ" b="1" dirty="0" smtClean="0"/>
              <a:t>kontrola: vše </a:t>
            </a:r>
            <a:r>
              <a:rPr lang="cs-CZ" b="1" dirty="0"/>
              <a:t>přes </a:t>
            </a:r>
            <a:r>
              <a:rPr lang="cs-CZ" b="1" dirty="0" smtClean="0"/>
              <a:t>editora</a:t>
            </a:r>
          </a:p>
          <a:p>
            <a:pPr marL="6096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cs-CZ" b="1" dirty="0"/>
              <a:t>t</a:t>
            </a:r>
            <a:r>
              <a:rPr lang="cs-CZ" b="1" dirty="0" smtClean="0"/>
              <a:t>ransparentnost: redakční zkratka  - </a:t>
            </a:r>
            <a:r>
              <a:rPr lang="cs-CZ" b="1" dirty="0" err="1" smtClean="0"/>
              <a:t>rur</a:t>
            </a:r>
            <a:r>
              <a:rPr lang="cs-CZ" b="1" dirty="0" smtClean="0"/>
              <a:t> -</a:t>
            </a:r>
            <a:endParaRPr b="1" dirty="0"/>
          </a:p>
        </p:txBody>
      </p:sp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795867" y="365125"/>
            <a:ext cx="6697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Poppins"/>
              <a:buNone/>
            </a:pPr>
            <a:r>
              <a:rPr lang="cs-CZ"/>
              <a:t>Volby 2018 - 2023</a:t>
            </a:r>
            <a:endParaRPr/>
          </a:p>
        </p:txBody>
      </p:sp>
      <p:pic>
        <p:nvPicPr>
          <p:cNvPr id="229" name="Google Shape;22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2533" y="0"/>
            <a:ext cx="4258316" cy="653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>
            <a:spLocks noGrp="1"/>
          </p:cNvSpPr>
          <p:nvPr>
            <p:ph type="title"/>
          </p:nvPr>
        </p:nvSpPr>
        <p:spPr>
          <a:xfrm>
            <a:off x="336000" y="1"/>
            <a:ext cx="11520000" cy="1690800"/>
          </a:xfrm>
          <a:prstGeom prst="rect">
            <a:avLst/>
          </a:prstGeom>
        </p:spPr>
        <p:txBody>
          <a:bodyPr spcFirstLastPara="1" wrap="square" lIns="432000" tIns="45700" rIns="91425" bIns="1440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Volební zpravodajství rur</a:t>
            </a:r>
            <a:endParaRPr/>
          </a:p>
        </p:txBody>
      </p:sp>
      <p:sp>
        <p:nvSpPr>
          <p:cNvPr id="236" name="Google Shape;236;p33"/>
          <p:cNvSpPr txBox="1">
            <a:spLocks noGrp="1"/>
          </p:cNvSpPr>
          <p:nvPr>
            <p:ph type="body" idx="1"/>
          </p:nvPr>
        </p:nvSpPr>
        <p:spPr>
          <a:xfrm>
            <a:off x="795875" y="1973175"/>
            <a:ext cx="11060100" cy="44010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 b="1">
                <a:solidFill>
                  <a:srgbClr val="065AD8"/>
                </a:solidFill>
                <a:highlight>
                  <a:srgbClr val="F0F0F0"/>
                </a:highlight>
              </a:rPr>
              <a:t>Po sečtení poloviny okrsků vedlo ANO před Spolu a PirSTAN</a:t>
            </a:r>
            <a:endParaRPr sz="1900" b="1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>
                <a:solidFill>
                  <a:srgbClr val="212529"/>
                </a:solidFill>
                <a:highlight>
                  <a:srgbClr val="FFFFFF"/>
                </a:highlight>
              </a:rPr>
              <a:t>Praha 9. října (ČTK) - Ve sněmovních volbách vedlo po sečtení poloviny okrsků hnutí ANO s 29,75 procenta hlasů před koalicí Spolu, která měla 24,53 procenta. Třetí byla koalice Pirátů a STAN se 13,88 procenta. Do Sněmovny by se dostala čtyři uskupení, vyplývá z výsledků na webu </a:t>
            </a:r>
            <a:r>
              <a:rPr lang="cs-CZ" sz="1700" u="sng">
                <a:solidFill>
                  <a:srgbClr val="19417D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volby.cz</a:t>
            </a:r>
            <a:r>
              <a:rPr lang="cs-CZ" sz="1700">
                <a:solidFill>
                  <a:srgbClr val="212529"/>
                </a:solidFill>
                <a:highlight>
                  <a:srgbClr val="FFFFFF"/>
                </a:highlight>
              </a:rPr>
              <a:t>. Vládní ČSSD má průběžně 4,99 procenta, a do Sněmovny by se tak nedostala.</a:t>
            </a:r>
            <a:endParaRPr sz="17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>
                <a:solidFill>
                  <a:srgbClr val="212529"/>
                </a:solidFill>
                <a:highlight>
                  <a:srgbClr val="FFFFFF"/>
                </a:highlight>
              </a:rPr>
              <a:t>Hnutí SPD mělo na čtvrtém místě 10,68 procenta. Pod pětiprocentní hranicí potřebnou pro vstup do Sněmovny zůstávají ČSSD s 4,99 procenta, Přísaha s 4,81 procenta a KSČM s 4,16 procenta.</a:t>
            </a:r>
            <a:endParaRPr sz="17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>
                <a:solidFill>
                  <a:srgbClr val="212529"/>
                </a:solidFill>
                <a:highlight>
                  <a:srgbClr val="FFFFFF"/>
                </a:highlight>
              </a:rPr>
              <a:t>Minulé sněmovní volby vyhrálo hnutí ANO s velkým náskokem na dalších osm stran. Dostalo 29,64 procenta hlasů. Druhá ODS měla 11,32 procenta, třetí Piráti 10,79 procenta a čtvrtá SPD 10,64 procenta hlasů. KSČM měla 7,76 procenta, ČSSD 7,27 procenta. KDU-ČSL obdržela 5,8 procenta hlasů, TOP 09 měla 5,31 procenta hlasů a STAN 5,18 procenta.</a:t>
            </a:r>
            <a:endParaRPr sz="17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>
                <a:solidFill>
                  <a:srgbClr val="212529"/>
                </a:solidFill>
                <a:highlight>
                  <a:srgbClr val="FFFFFF"/>
                </a:highlight>
              </a:rPr>
              <a:t>Volební účast dosáhla v minulých sněmovních volbách 60,84 procenta.</a:t>
            </a:r>
            <a:endParaRPr sz="17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700">
                <a:solidFill>
                  <a:srgbClr val="212529"/>
                </a:solidFill>
                <a:highlight>
                  <a:srgbClr val="FFFFFF"/>
                </a:highlight>
              </a:rPr>
              <a:t>rur snm</a:t>
            </a:r>
            <a:endParaRPr sz="17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3"/>
          <p:cNvSpPr txBox="1">
            <a:spLocks noGrp="1"/>
          </p:cNvSpPr>
          <p:nvPr>
            <p:ph type="sldNum" idx="12"/>
          </p:nvPr>
        </p:nvSpPr>
        <p:spPr>
          <a:xfrm>
            <a:off x="11532000" y="6246000"/>
            <a:ext cx="310500" cy="288000"/>
          </a:xfrm>
          <a:prstGeom prst="rect">
            <a:avLst/>
          </a:prstGeom>
        </p:spPr>
        <p:txBody>
          <a:bodyPr spcFirstLastPara="1" wrap="square" lIns="0" tIns="72000" rIns="0" bIns="360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>
            <a:spLocks noGrp="1"/>
          </p:cNvSpPr>
          <p:nvPr>
            <p:ph type="title"/>
          </p:nvPr>
        </p:nvSpPr>
        <p:spPr>
          <a:xfrm>
            <a:off x="336000" y="1"/>
            <a:ext cx="11520000" cy="1690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32000" tIns="45700" rIns="91425" bIns="1440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</a:pPr>
            <a:r>
              <a:rPr lang="cs-CZ"/>
              <a:t>Další úkoly pro rur</a:t>
            </a:r>
            <a:endParaRPr/>
          </a:p>
        </p:txBody>
      </p:sp>
      <p:sp>
        <p:nvSpPr>
          <p:cNvPr id="263" name="Google Shape;263;p35"/>
          <p:cNvSpPr txBox="1">
            <a:spLocks noGrp="1"/>
          </p:cNvSpPr>
          <p:nvPr>
            <p:ph type="body" idx="1"/>
          </p:nvPr>
        </p:nvSpPr>
        <p:spPr>
          <a:xfrm>
            <a:off x="795875" y="1981200"/>
            <a:ext cx="5112000" cy="4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25000" lnSpcReduction="20000"/>
          </a:bodyPr>
          <a:lstStyle/>
          <a:p>
            <a:pPr marL="228600" lvl="0" indent="-19132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417D"/>
              </a:buClr>
              <a:buSzPct val="100000"/>
              <a:buFont typeface="Noto Sans Symbols"/>
              <a:buChar char="–"/>
            </a:pPr>
            <a:r>
              <a:rPr lang="cs-CZ" sz="7251" dirty="0"/>
              <a:t>od 2022 - výsledky loterijních her Sazky, </a:t>
            </a:r>
            <a:r>
              <a:rPr lang="cs-CZ" sz="7251" dirty="0" err="1"/>
              <a:t>hdl</a:t>
            </a:r>
            <a:r>
              <a:rPr lang="cs-CZ" sz="7251" dirty="0"/>
              <a:t> o počasí, kurzové zpravodajství</a:t>
            </a:r>
            <a:endParaRPr sz="7251" dirty="0"/>
          </a:p>
          <a:p>
            <a:pPr marL="228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51" dirty="0"/>
          </a:p>
          <a:p>
            <a:pPr marL="228600" lvl="0" indent="-19132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Poppins"/>
              <a:buChar char="–"/>
            </a:pPr>
            <a:r>
              <a:rPr lang="cs-CZ" sz="7251" dirty="0"/>
              <a:t>denní, týdenní, měsíční, čtvrtletní statistiky </a:t>
            </a:r>
            <a:r>
              <a:rPr lang="cs-CZ" sz="7251" dirty="0" smtClean="0"/>
              <a:t>– nově statistiky nezaměstnanosti</a:t>
            </a:r>
            <a:endParaRPr sz="7251" dirty="0"/>
          </a:p>
          <a:p>
            <a:pPr marL="228600" lvl="0" indent="-191322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Poppins"/>
              <a:buChar char="–"/>
            </a:pPr>
            <a:r>
              <a:rPr lang="cs-CZ" sz="7251" dirty="0"/>
              <a:t>základní zpravodajství – rychlejší formáty</a:t>
            </a:r>
            <a:endParaRPr sz="7251" dirty="0"/>
          </a:p>
          <a:p>
            <a:pPr marL="228600" lvl="0" indent="-191322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Poppins"/>
              <a:buChar char="–"/>
            </a:pPr>
            <a:r>
              <a:rPr lang="cs-CZ" sz="7251" dirty="0"/>
              <a:t>sportovní výsledky</a:t>
            </a:r>
            <a:endParaRPr sz="7251" dirty="0"/>
          </a:p>
          <a:p>
            <a:pPr marL="2286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7251" dirty="0"/>
          </a:p>
          <a:p>
            <a:pPr marL="2286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7251" dirty="0"/>
              <a:t>Podíl na vývoji:</a:t>
            </a:r>
            <a:endParaRPr sz="7251" dirty="0"/>
          </a:p>
          <a:p>
            <a:pPr marL="228600" lvl="0" indent="-19132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19417D"/>
              </a:buClr>
              <a:buSzPct val="100000"/>
              <a:buFont typeface="Noto Sans Symbols"/>
              <a:buChar char="–"/>
            </a:pPr>
            <a:r>
              <a:rPr lang="cs-CZ" sz="7251" dirty="0"/>
              <a:t>burzovní zpravodajství  (TAČR/FSV/ČVUT/ZČÚ) - používala E15, pro zprávu ČTK chyběly včas aktuální souvislosti</a:t>
            </a:r>
            <a:endParaRPr sz="7251" dirty="0"/>
          </a:p>
          <a:p>
            <a:pPr marL="2286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7251" dirty="0"/>
          </a:p>
          <a:p>
            <a:pPr marL="2286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7251" dirty="0"/>
          </a:p>
          <a:p>
            <a:pPr marL="2286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76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Poppins"/>
              <a:buNone/>
            </a:pPr>
            <a:endParaRPr dirty="0"/>
          </a:p>
        </p:txBody>
      </p:sp>
      <p:pic>
        <p:nvPicPr>
          <p:cNvPr id="264" name="Google Shape;264;p35"/>
          <p:cNvPicPr preferRelativeResize="0"/>
          <p:nvPr/>
        </p:nvPicPr>
        <p:blipFill rotWithShape="1">
          <a:blip r:embed="rId3">
            <a:alphaModFix/>
          </a:blip>
          <a:srcRect l="-148" b="-355"/>
          <a:stretch/>
        </p:blipFill>
        <p:spPr>
          <a:xfrm>
            <a:off x="6420000" y="452229"/>
            <a:ext cx="5112000" cy="5604020"/>
          </a:xfrm>
          <a:prstGeom prst="rect">
            <a:avLst/>
          </a:prstGeom>
          <a:noFill/>
          <a:ln>
            <a:noFill/>
          </a:ln>
          <a:effectLst>
            <a:outerShdw blurRad="38100" dist="38100" dir="5400000" algn="ctr" rotWithShape="0">
              <a:srgbClr val="000000">
                <a:alpha val="14901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 txBox="1">
            <a:spLocks noGrp="1"/>
          </p:cNvSpPr>
          <p:nvPr>
            <p:ph type="title"/>
          </p:nvPr>
        </p:nvSpPr>
        <p:spPr>
          <a:xfrm>
            <a:off x="349546" y="0"/>
            <a:ext cx="3932100" cy="20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32000" tIns="432000" rIns="180000" bIns="1440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None/>
            </a:pPr>
            <a:r>
              <a:rPr lang="cs-CZ"/>
              <a:t>Nástroje generativní AI přichází…</a:t>
            </a:r>
            <a:endParaRPr/>
          </a:p>
        </p:txBody>
      </p:sp>
      <p:sp>
        <p:nvSpPr>
          <p:cNvPr id="296" name="Google Shape;296;p39"/>
          <p:cNvSpPr txBox="1">
            <a:spLocks noGrp="1"/>
          </p:cNvSpPr>
          <p:nvPr>
            <p:ph type="body" idx="1"/>
          </p:nvPr>
        </p:nvSpPr>
        <p:spPr>
          <a:xfrm>
            <a:off x="4635610" y="324001"/>
            <a:ext cx="7206900" cy="592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72000" rIns="72000" bIns="72000" anchor="t" anchorCtr="0">
            <a:normAutofit/>
          </a:bodyPr>
          <a:lstStyle/>
          <a:p>
            <a:pPr marL="228600" lvl="0" indent="-76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ppins"/>
              <a:buNone/>
            </a:pPr>
            <a:endParaRPr/>
          </a:p>
        </p:txBody>
      </p:sp>
      <p:sp>
        <p:nvSpPr>
          <p:cNvPr id="297" name="Google Shape;297;p39"/>
          <p:cNvSpPr txBox="1">
            <a:spLocks noGrp="1"/>
          </p:cNvSpPr>
          <p:nvPr>
            <p:ph type="body" idx="2"/>
          </p:nvPr>
        </p:nvSpPr>
        <p:spPr>
          <a:xfrm>
            <a:off x="803074" y="2432425"/>
            <a:ext cx="3478800" cy="4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44000" bIns="0" anchor="t" anchorCtr="0">
            <a:noAutofit/>
          </a:bodyPr>
          <a:lstStyle/>
          <a:p>
            <a:pPr marL="4572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cs-CZ" sz="2400"/>
              <a:t>jsou k dispozici všem</a:t>
            </a:r>
            <a:endParaRPr sz="2400"/>
          </a:p>
          <a:p>
            <a:pPr marL="4572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cs-CZ" sz="2400"/>
              <a:t>působí přesvědčivě</a:t>
            </a:r>
            <a:endParaRPr sz="2400"/>
          </a:p>
          <a:p>
            <a:pPr marL="4572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cs-CZ" sz="2400"/>
              <a:t>ale píšou i nesmysly!</a:t>
            </a:r>
            <a:endParaRPr sz="2400"/>
          </a:p>
          <a:p>
            <a:pPr marL="4572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cs-CZ" sz="2400"/>
              <a:t>jak je půjde využít?</a:t>
            </a:r>
            <a:endParaRPr sz="2400"/>
          </a:p>
          <a:p>
            <a:pPr marL="4572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cs-CZ" sz="2400"/>
              <a:t>v čem mohou škodit?</a:t>
            </a:r>
            <a:endParaRPr sz="2400"/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9"/>
          <p:cNvSpPr txBox="1">
            <a:spLocks noGrp="1"/>
          </p:cNvSpPr>
          <p:nvPr>
            <p:ph type="sldNum" idx="12"/>
          </p:nvPr>
        </p:nvSpPr>
        <p:spPr>
          <a:xfrm>
            <a:off x="11532000" y="6246000"/>
            <a:ext cx="3105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360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  <p:pic>
        <p:nvPicPr>
          <p:cNvPr id="299" name="Google Shape;29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600" y="0"/>
            <a:ext cx="720685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"/>
          <p:cNvSpPr txBox="1">
            <a:spLocks noGrp="1"/>
          </p:cNvSpPr>
          <p:nvPr>
            <p:ph type="title"/>
          </p:nvPr>
        </p:nvSpPr>
        <p:spPr>
          <a:xfrm>
            <a:off x="336000" y="1"/>
            <a:ext cx="11520000" cy="1690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32000" tIns="45700" rIns="91425" bIns="1440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</a:pPr>
            <a:r>
              <a:rPr lang="cs-CZ"/>
              <a:t>Reakce ČTK na nástup generativní AI </a:t>
            </a:r>
            <a:endParaRPr/>
          </a:p>
        </p:txBody>
      </p:sp>
      <p:sp>
        <p:nvSpPr>
          <p:cNvPr id="305" name="Google Shape;305;p40"/>
          <p:cNvSpPr txBox="1">
            <a:spLocks noGrp="1"/>
          </p:cNvSpPr>
          <p:nvPr>
            <p:ph type="body" idx="1"/>
          </p:nvPr>
        </p:nvSpPr>
        <p:spPr>
          <a:xfrm>
            <a:off x="795867" y="1973179"/>
            <a:ext cx="11060133" cy="417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3200" b="1" dirty="0"/>
              <a:t>◉ opatrné testování</a:t>
            </a:r>
            <a:r>
              <a:rPr lang="cs-CZ" sz="3200" dirty="0"/>
              <a:t> ( </a:t>
            </a:r>
            <a:r>
              <a:rPr lang="cs-CZ" sz="3200" dirty="0" err="1"/>
              <a:t>ChatGPT</a:t>
            </a:r>
            <a:r>
              <a:rPr lang="cs-CZ" sz="3200" dirty="0"/>
              <a:t>, Bing, Perplexity.ai…)</a:t>
            </a:r>
            <a:endParaRPr sz="3200" dirty="0"/>
          </a:p>
          <a:p>
            <a:pPr marL="0" lv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cs-CZ" sz="3200" b="1" dirty="0"/>
              <a:t>◉ 5/2023 </a:t>
            </a:r>
            <a:r>
              <a:rPr lang="cs-CZ" sz="3200" dirty="0" smtClean="0"/>
              <a:t>redakční </a:t>
            </a:r>
            <a:r>
              <a:rPr lang="cs-CZ" sz="3200" dirty="0"/>
              <a:t>pravidla jako dodatek Kodexu ČTK</a:t>
            </a:r>
            <a:endParaRPr sz="32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3200" b="1" dirty="0"/>
              <a:t>◉ </a:t>
            </a:r>
            <a:r>
              <a:rPr lang="cs-CZ" sz="3200" dirty="0"/>
              <a:t>redakční školení, </a:t>
            </a:r>
            <a:r>
              <a:rPr lang="cs-CZ" sz="3200" dirty="0" err="1" smtClean="0"/>
              <a:t>newslettery</a:t>
            </a:r>
            <a:r>
              <a:rPr lang="cs-CZ" sz="3200" dirty="0" smtClean="0"/>
              <a:t> </a:t>
            </a:r>
            <a:r>
              <a:rPr lang="cs-CZ" sz="3200" dirty="0"/>
              <a:t>o novinkách </a:t>
            </a:r>
            <a:endParaRPr sz="32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3200" b="1" dirty="0"/>
              <a:t>◉ </a:t>
            </a:r>
            <a:r>
              <a:rPr lang="cs-CZ" sz="3200" dirty="0"/>
              <a:t>pracovní skupina k možnostem využití</a:t>
            </a:r>
            <a:endParaRPr sz="3200" dirty="0"/>
          </a:p>
          <a:p>
            <a:pPr marL="0" lvl="0" indent="0">
              <a:lnSpc>
                <a:spcPct val="100000"/>
              </a:lnSpc>
              <a:buNone/>
            </a:pPr>
            <a:r>
              <a:rPr lang="cs-CZ" sz="3200" b="1" dirty="0" smtClean="0"/>
              <a:t>◉ </a:t>
            </a:r>
            <a:r>
              <a:rPr lang="cs-CZ" sz="3200" dirty="0" smtClean="0"/>
              <a:t>některé </a:t>
            </a:r>
            <a:r>
              <a:rPr lang="cs-CZ" sz="3200" dirty="0"/>
              <a:t>úkoly v redakčním systému (např. návrhy titulků a </a:t>
            </a:r>
            <a:r>
              <a:rPr lang="cs-CZ" sz="3200" dirty="0" err="1"/>
              <a:t>headlinů</a:t>
            </a:r>
            <a:r>
              <a:rPr lang="cs-CZ" sz="3200" dirty="0"/>
              <a:t>, experimenty s editací pasiv…)</a:t>
            </a:r>
            <a:endParaRPr sz="32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500" dirty="0"/>
          </a:p>
        </p:txBody>
      </p:sp>
      <p:sp>
        <p:nvSpPr>
          <p:cNvPr id="306" name="Google Shape;306;p40"/>
          <p:cNvSpPr txBox="1">
            <a:spLocks noGrp="1"/>
          </p:cNvSpPr>
          <p:nvPr>
            <p:ph type="sldNum" idx="12"/>
          </p:nvPr>
        </p:nvSpPr>
        <p:spPr>
          <a:xfrm>
            <a:off x="11532000" y="6246000"/>
            <a:ext cx="310500" cy="288000"/>
          </a:xfrm>
          <a:prstGeom prst="rect">
            <a:avLst/>
          </a:prstGeom>
        </p:spPr>
        <p:txBody>
          <a:bodyPr spcFirstLastPara="1" wrap="square" lIns="0" tIns="72000" rIns="0" bIns="360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 txBox="1">
            <a:spLocks noGrp="1"/>
          </p:cNvSpPr>
          <p:nvPr>
            <p:ph type="title"/>
          </p:nvPr>
        </p:nvSpPr>
        <p:spPr>
          <a:xfrm>
            <a:off x="795867" y="365125"/>
            <a:ext cx="6697200" cy="1325700"/>
          </a:xfrm>
          <a:prstGeom prst="rect">
            <a:avLst/>
          </a:prstGeom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Průzkum v redakci ČTK</a:t>
            </a:r>
            <a:endParaRPr/>
          </a:p>
        </p:txBody>
      </p:sp>
      <p:sp>
        <p:nvSpPr>
          <p:cNvPr id="313" name="Google Shape;313;p41"/>
          <p:cNvSpPr txBox="1">
            <a:spLocks noGrp="1"/>
          </p:cNvSpPr>
          <p:nvPr>
            <p:ph type="body" idx="1"/>
          </p:nvPr>
        </p:nvSpPr>
        <p:spPr>
          <a:xfrm>
            <a:off x="8232000" y="0"/>
            <a:ext cx="3960000" cy="685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0768" marR="119909" lvl="0" indent="-221335" algn="l" rtl="0">
              <a:lnSpc>
                <a:spcPct val="143692"/>
              </a:lnSpc>
              <a:spcBef>
                <a:spcPts val="2252"/>
              </a:spcBef>
              <a:spcAft>
                <a:spcPts val="0"/>
              </a:spcAft>
              <a:buNone/>
            </a:pPr>
            <a:r>
              <a:rPr lang="cs-CZ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100" b="1" dirty="0" smtClean="0"/>
              <a:t>     </a:t>
            </a:r>
            <a:r>
              <a:rPr lang="cs-CZ" sz="1700" dirty="0" smtClean="0"/>
              <a:t>Nástroje </a:t>
            </a:r>
            <a:r>
              <a:rPr lang="cs-CZ" sz="1700" dirty="0"/>
              <a:t>generativní AI </a:t>
            </a:r>
            <a:r>
              <a:rPr lang="cs-CZ" sz="1700" b="1" dirty="0"/>
              <a:t>vyzkoušelo </a:t>
            </a:r>
            <a:r>
              <a:rPr lang="cs-CZ" sz="1700" dirty="0"/>
              <a:t>v ČTK během půl roku od zpřístupnění </a:t>
            </a:r>
            <a:r>
              <a:rPr lang="cs-CZ" sz="1700" dirty="0" err="1"/>
              <a:t>ChatGPT</a:t>
            </a:r>
            <a:r>
              <a:rPr lang="cs-CZ" sz="1700" dirty="0"/>
              <a:t> společnost </a:t>
            </a:r>
            <a:r>
              <a:rPr lang="cs-CZ" sz="1700" dirty="0" err="1"/>
              <a:t>OpenAI</a:t>
            </a:r>
            <a:r>
              <a:rPr lang="cs-CZ" sz="1700" dirty="0"/>
              <a:t> </a:t>
            </a:r>
            <a:r>
              <a:rPr lang="cs-CZ" sz="1700" b="1" dirty="0"/>
              <a:t>56,3 procenta respondentů. </a:t>
            </a:r>
            <a:endParaRPr sz="1700" b="1" dirty="0"/>
          </a:p>
          <a:p>
            <a:pPr marL="239433" lvl="0" indent="0" algn="l" rtl="0">
              <a:lnSpc>
                <a:spcPct val="100000"/>
              </a:lnSpc>
              <a:spcBef>
                <a:spcPts val="2031"/>
              </a:spcBef>
              <a:spcAft>
                <a:spcPts val="0"/>
              </a:spcAft>
              <a:buNone/>
            </a:pPr>
            <a:r>
              <a:rPr lang="cs-CZ" sz="1700" b="1" dirty="0"/>
              <a:t>●  </a:t>
            </a:r>
            <a:r>
              <a:rPr lang="cs-CZ" sz="1700" dirty="0"/>
              <a:t>Třetina respondentů je  vyzkoušela, ale dále je nepoužívá. </a:t>
            </a:r>
            <a:endParaRPr sz="1700" dirty="0" smtClean="0"/>
          </a:p>
          <a:p>
            <a:pPr marL="465518" marR="178125" lvl="0" indent="-226085" algn="l" rtl="0">
              <a:lnSpc>
                <a:spcPct val="143692"/>
              </a:lnSpc>
              <a:spcBef>
                <a:spcPts val="2511"/>
              </a:spcBef>
              <a:spcAft>
                <a:spcPts val="0"/>
              </a:spcAft>
              <a:buNone/>
            </a:pPr>
            <a:r>
              <a:rPr lang="cs-CZ" sz="1700" b="1" dirty="0" smtClean="0"/>
              <a:t>●  Několikrát za měsíc s těmito nástroji pracuje 15% dotázaných, denně 6,6 procenta. </a:t>
            </a:r>
          </a:p>
          <a:p>
            <a:pPr marL="465518" marR="178125" lvl="0" indent="-226085" algn="l" rtl="0">
              <a:lnSpc>
                <a:spcPct val="143692"/>
              </a:lnSpc>
              <a:spcBef>
                <a:spcPts val="2511"/>
              </a:spcBef>
              <a:spcAft>
                <a:spcPts val="0"/>
              </a:spcAft>
              <a:buNone/>
            </a:pPr>
            <a:r>
              <a:rPr lang="cs-CZ" sz="1300" i="1" dirty="0" smtClean="0"/>
              <a:t>Průzkumu se v květnu 2023 zúčastnilo 167 z 250 zaměstnanců ČTK, valná většina z redakčních pozic.  </a:t>
            </a:r>
            <a:endParaRPr sz="1300" i="1" dirty="0" smtClean="0"/>
          </a:p>
          <a:p>
            <a:pPr marL="465518" marR="178125" lvl="0" indent="-226085" algn="l" rtl="0">
              <a:lnSpc>
                <a:spcPct val="143692"/>
              </a:lnSpc>
              <a:spcBef>
                <a:spcPts val="251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1" dirty="0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3400" b="1" dirty="0"/>
          </a:p>
        </p:txBody>
      </p:sp>
      <p:sp>
        <p:nvSpPr>
          <p:cNvPr id="314" name="Google Shape;314;p41"/>
          <p:cNvSpPr txBox="1">
            <a:spLocks noGrp="1"/>
          </p:cNvSpPr>
          <p:nvPr>
            <p:ph type="sldNum" idx="12"/>
          </p:nvPr>
        </p:nvSpPr>
        <p:spPr>
          <a:xfrm>
            <a:off x="7598122" y="6246000"/>
            <a:ext cx="310500" cy="288000"/>
          </a:xfrm>
          <a:prstGeom prst="rect">
            <a:avLst/>
          </a:prstGeom>
        </p:spPr>
        <p:txBody>
          <a:bodyPr spcFirstLastPara="1" wrap="square" lIns="0" tIns="72000" rIns="0" bIns="360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  <p:sp>
        <p:nvSpPr>
          <p:cNvPr id="315" name="Google Shape;315;p41"/>
          <p:cNvSpPr txBox="1">
            <a:spLocks noGrp="1"/>
          </p:cNvSpPr>
          <p:nvPr>
            <p:ph type="body" idx="2"/>
          </p:nvPr>
        </p:nvSpPr>
        <p:spPr>
          <a:xfrm>
            <a:off x="883976" y="1923475"/>
            <a:ext cx="6697200" cy="4486034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16" name="Google Shape;316;p41" descr="Graf odpovědí Formulářů. Název otázky: Jak využíváte nástroje generativní AI (např. ChatGPT, nikoli překladače či transkripce apod.) v rámci vaší práce?. Počet odpovědí: 167 odpovědí." title="Jak využíváte nástroje generativní AI (např. ChatGPT, nikoli překladače či transkripce apod.) v rámci vaší práce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23475"/>
            <a:ext cx="8465152" cy="400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yl 01">
  <a:themeElements>
    <a:clrScheme name="ČTK 2022+">
      <a:dk1>
        <a:srgbClr val="000000"/>
      </a:dk1>
      <a:lt1>
        <a:srgbClr val="FFFFFF"/>
      </a:lt1>
      <a:dk2>
        <a:srgbClr val="262626"/>
      </a:dk2>
      <a:lt2>
        <a:srgbClr val="D6D0C7"/>
      </a:lt2>
      <a:accent1>
        <a:srgbClr val="0097BE"/>
      </a:accent1>
      <a:accent2>
        <a:srgbClr val="6FB3AA"/>
      </a:accent2>
      <a:accent3>
        <a:srgbClr val="16417D"/>
      </a:accent3>
      <a:accent4>
        <a:srgbClr val="E84E1B"/>
      </a:accent4>
      <a:accent5>
        <a:srgbClr val="A31D1B"/>
      </a:accent5>
      <a:accent6>
        <a:srgbClr val="FFB643"/>
      </a:accent6>
      <a:hlink>
        <a:srgbClr val="0097BE"/>
      </a:hlink>
      <a:folHlink>
        <a:srgbClr val="0081A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yl 01">
  <a:themeElements>
    <a:clrScheme name="ČTK 2022+">
      <a:dk1>
        <a:srgbClr val="000000"/>
      </a:dk1>
      <a:lt1>
        <a:srgbClr val="FFFFFF"/>
      </a:lt1>
      <a:dk2>
        <a:srgbClr val="262626"/>
      </a:dk2>
      <a:lt2>
        <a:srgbClr val="D6D0C7"/>
      </a:lt2>
      <a:accent1>
        <a:srgbClr val="0097BE"/>
      </a:accent1>
      <a:accent2>
        <a:srgbClr val="6FB3AA"/>
      </a:accent2>
      <a:accent3>
        <a:srgbClr val="16417D"/>
      </a:accent3>
      <a:accent4>
        <a:srgbClr val="E84E1B"/>
      </a:accent4>
      <a:accent5>
        <a:srgbClr val="A31D1B"/>
      </a:accent5>
      <a:accent6>
        <a:srgbClr val="FFB643"/>
      </a:accent6>
      <a:hlink>
        <a:srgbClr val="0097BE"/>
      </a:hlink>
      <a:folHlink>
        <a:srgbClr val="0081A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yl 02">
  <a:themeElements>
    <a:clrScheme name="ČTK 2022+">
      <a:dk1>
        <a:srgbClr val="000000"/>
      </a:dk1>
      <a:lt1>
        <a:srgbClr val="FFFFFF"/>
      </a:lt1>
      <a:dk2>
        <a:srgbClr val="262626"/>
      </a:dk2>
      <a:lt2>
        <a:srgbClr val="D6D0C7"/>
      </a:lt2>
      <a:accent1>
        <a:srgbClr val="0097BE"/>
      </a:accent1>
      <a:accent2>
        <a:srgbClr val="6FB3AA"/>
      </a:accent2>
      <a:accent3>
        <a:srgbClr val="16417D"/>
      </a:accent3>
      <a:accent4>
        <a:srgbClr val="E84E1B"/>
      </a:accent4>
      <a:accent5>
        <a:srgbClr val="A31D1B"/>
      </a:accent5>
      <a:accent6>
        <a:srgbClr val="FFB643"/>
      </a:accent6>
      <a:hlink>
        <a:srgbClr val="0097BE"/>
      </a:hlink>
      <a:folHlink>
        <a:srgbClr val="0081A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1127</Words>
  <Application>Microsoft Office PowerPoint</Application>
  <PresentationFormat>Širokoúhlá obrazovka</PresentationFormat>
  <Paragraphs>149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Calibri</vt:lpstr>
      <vt:lpstr>Roboto</vt:lpstr>
      <vt:lpstr>Arial</vt:lpstr>
      <vt:lpstr>Poppins</vt:lpstr>
      <vt:lpstr>Noto Sans Symbols</vt:lpstr>
      <vt:lpstr>Styl 01</vt:lpstr>
      <vt:lpstr>Styl 01</vt:lpstr>
      <vt:lpstr>Styl 02</vt:lpstr>
      <vt:lpstr>Automatizace zpravodajství ČTK a                 nástroje generativní AI </vt:lpstr>
      <vt:lpstr>Automatizace ČTK: Od Karla k rur</vt:lpstr>
      <vt:lpstr>Agenturní zpravodajství</vt:lpstr>
      <vt:lpstr>Volby 2018 - 2023</vt:lpstr>
      <vt:lpstr>Volební zpravodajství rur</vt:lpstr>
      <vt:lpstr>Další úkoly pro rur</vt:lpstr>
      <vt:lpstr>Nástroje generativní AI přichází…</vt:lpstr>
      <vt:lpstr>Reakce ČTK na nástup generativní AI </vt:lpstr>
      <vt:lpstr>Průzkum v redakci ČTK</vt:lpstr>
      <vt:lpstr>Výběr ze zásad ČTK pro použití AI</vt:lpstr>
      <vt:lpstr>Generativní AI jako asistent novináře</vt:lpstr>
      <vt:lpstr>A co dál?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Automatizace zpravodajství ČTK a                 nástroje generativní AI </dc:title>
  <cp:lastModifiedBy>Markova Radka</cp:lastModifiedBy>
  <cp:revision>3</cp:revision>
  <dcterms:modified xsi:type="dcterms:W3CDTF">2023-11-26T14:53:18Z</dcterms:modified>
</cp:coreProperties>
</file>