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3" r:id="rId4"/>
    <p:sldMasterId id="214748367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5143500" cx="9144000"/>
  <p:notesSz cx="6858000" cy="9144000"/>
  <p:embeddedFontLst>
    <p:embeddedFont>
      <p:font typeface="Montserrat"/>
      <p:regular r:id="rId19"/>
      <p:bold r:id="rId20"/>
      <p:italic r:id="rId21"/>
      <p:boldItalic r:id="rId22"/>
    </p:embeddedFont>
    <p:embeddedFont>
      <p:font typeface="Montserrat Medium"/>
      <p:regular r:id="rId23"/>
      <p:bold r:id="rId24"/>
      <p:italic r:id="rId25"/>
      <p:boldItalic r:id="rId26"/>
    </p:embeddedFont>
    <p:embeddedFont>
      <p:font typeface="Helvetica Neue"/>
      <p:regular r:id="rId27"/>
      <p:bold r:id="rId28"/>
      <p:italic r:id="rId29"/>
      <p:boldItalic r:id="rId30"/>
    </p:embeddedFont>
    <p:embeddedFont>
      <p:font typeface="Montserrat ExtraBold"/>
      <p:bold r:id="rId31"/>
      <p:boldItalic r:id="rId32"/>
    </p:embeddedFont>
    <p:embeddedFont>
      <p:font typeface="Merriweather Black"/>
      <p:bold r:id="rId33"/>
      <p:boldItalic r:id="rId34"/>
    </p:embeddedFont>
    <p:embeddedFont>
      <p:font typeface="Merriweather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.fntdata"/><Relationship Id="rId22" Type="http://schemas.openxmlformats.org/officeDocument/2006/relationships/font" Target="fonts/Montserrat-boldItalic.fntdata"/><Relationship Id="rId21" Type="http://schemas.openxmlformats.org/officeDocument/2006/relationships/font" Target="fonts/Montserrat-italic.fntdata"/><Relationship Id="rId24" Type="http://schemas.openxmlformats.org/officeDocument/2006/relationships/font" Target="fonts/MontserratMedium-bold.fntdata"/><Relationship Id="rId23" Type="http://schemas.openxmlformats.org/officeDocument/2006/relationships/font" Target="fonts/MontserratMedium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MontserratMedium-boldItalic.fntdata"/><Relationship Id="rId25" Type="http://schemas.openxmlformats.org/officeDocument/2006/relationships/font" Target="fonts/MontserratMedium-italic.fntdata"/><Relationship Id="rId28" Type="http://schemas.openxmlformats.org/officeDocument/2006/relationships/font" Target="fonts/HelveticaNeue-bold.fntdata"/><Relationship Id="rId27" Type="http://schemas.openxmlformats.org/officeDocument/2006/relationships/font" Target="fonts/HelveticaNeue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HelveticaNeue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ExtraBold-bold.fntdata"/><Relationship Id="rId30" Type="http://schemas.openxmlformats.org/officeDocument/2006/relationships/font" Target="fonts/HelveticaNeue-boldItalic.fntdata"/><Relationship Id="rId11" Type="http://schemas.openxmlformats.org/officeDocument/2006/relationships/slide" Target="slides/slide5.xml"/><Relationship Id="rId33" Type="http://schemas.openxmlformats.org/officeDocument/2006/relationships/font" Target="fonts/MerriweatherBlack-bold.fntdata"/><Relationship Id="rId10" Type="http://schemas.openxmlformats.org/officeDocument/2006/relationships/slide" Target="slides/slide4.xml"/><Relationship Id="rId32" Type="http://schemas.openxmlformats.org/officeDocument/2006/relationships/font" Target="fonts/MontserratExtraBold-boldItalic.fntdata"/><Relationship Id="rId13" Type="http://schemas.openxmlformats.org/officeDocument/2006/relationships/slide" Target="slides/slide7.xml"/><Relationship Id="rId35" Type="http://schemas.openxmlformats.org/officeDocument/2006/relationships/font" Target="fonts/Merriweather-regular.fntdata"/><Relationship Id="rId12" Type="http://schemas.openxmlformats.org/officeDocument/2006/relationships/slide" Target="slides/slide6.xml"/><Relationship Id="rId34" Type="http://schemas.openxmlformats.org/officeDocument/2006/relationships/font" Target="fonts/MerriweatherBlack-boldItalic.fntdata"/><Relationship Id="rId15" Type="http://schemas.openxmlformats.org/officeDocument/2006/relationships/slide" Target="slides/slide9.xml"/><Relationship Id="rId37" Type="http://schemas.openxmlformats.org/officeDocument/2006/relationships/font" Target="fonts/Merriweather-italic.fntdata"/><Relationship Id="rId14" Type="http://schemas.openxmlformats.org/officeDocument/2006/relationships/slide" Target="slides/slide8.xml"/><Relationship Id="rId36" Type="http://schemas.openxmlformats.org/officeDocument/2006/relationships/font" Target="fonts/Merriweather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schemas.openxmlformats.org/officeDocument/2006/relationships/font" Target="fonts/Merriweather-boldItalic.fntdata"/><Relationship Id="rId19" Type="http://schemas.openxmlformats.org/officeDocument/2006/relationships/font" Target="fonts/Montserrat-regular.fntdata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7ab7a73dd2_2_6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27ab7a73dd2_2_6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7c0bd35849_0_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g27c0bd35849_0_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9a8f5b426a_0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29a8f5b426a_0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7e5976468b_0_5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27e5976468b_0_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9a8f5b426a_0_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g29a8f5b426a_0_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80a2f6366d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g280a2f6366d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7c0bd35849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27c0bd35849_0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7c0bd35849_0_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27c0bd35849_0_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7c0bd35849_0_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g27c0bd35849_0_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80a2f6366d_0_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g280a2f6366d_0_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91147eebb2_1_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291147eebb2_1_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7e5976468b_0_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27e5976468b_0_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ázev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idx="1" type="body"/>
          </p:nvPr>
        </p:nvSpPr>
        <p:spPr>
          <a:xfrm>
            <a:off x="450503" y="4447448"/>
            <a:ext cx="8239126" cy="238867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5D5D"/>
              </a:buClr>
              <a:buSzPts val="1400"/>
              <a:buFont typeface="Helvetica Neue"/>
              <a:buNone/>
              <a:defRPr sz="1400" cap="none">
                <a:solidFill>
                  <a:srgbClr val="A05D5D"/>
                </a:solidFill>
              </a:defRPr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type="title"/>
          </p:nvPr>
        </p:nvSpPr>
        <p:spPr>
          <a:xfrm>
            <a:off x="452436" y="965622"/>
            <a:ext cx="8239127" cy="1743075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2" type="body"/>
          </p:nvPr>
        </p:nvSpPr>
        <p:spPr>
          <a:xfrm>
            <a:off x="452438" y="2652584"/>
            <a:ext cx="8239125" cy="760616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pic>
        <p:nvPicPr>
          <p:cNvPr descr="Logo.png" id="58" name="Google Shape;5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961226" y="4429599"/>
            <a:ext cx="1747066" cy="258956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ázev a odrážky" type="tx">
  <p:cSld name="TITLE_AND_BODY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title"/>
          </p:nvPr>
        </p:nvSpPr>
        <p:spPr>
          <a:xfrm>
            <a:off x="452438" y="404813"/>
            <a:ext cx="8239125" cy="619125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62" name="Google Shape;62;p15"/>
          <p:cNvSpPr txBox="1"/>
          <p:nvPr>
            <p:ph idx="1" type="body"/>
          </p:nvPr>
        </p:nvSpPr>
        <p:spPr>
          <a:xfrm>
            <a:off x="452438" y="889861"/>
            <a:ext cx="8239125" cy="350542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63" name="Google Shape;63;p15"/>
          <p:cNvSpPr txBox="1"/>
          <p:nvPr>
            <p:ph idx="2" type="body"/>
          </p:nvPr>
        </p:nvSpPr>
        <p:spPr>
          <a:xfrm>
            <a:off x="452438" y="1593189"/>
            <a:ext cx="8239125" cy="3096005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79400" lvl="0" marL="457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2" type="sldNum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ázev a fotka">
  <p:cSld name="Název a fotka">
    <p:bg>
      <p:bgPr>
        <a:solidFill>
          <a:srgbClr val="FFFFFF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/>
          <p:nvPr>
            <p:ph idx="2" type="pic"/>
          </p:nvPr>
        </p:nvSpPr>
        <p:spPr>
          <a:xfrm>
            <a:off x="-433387" y="-485775"/>
            <a:ext cx="10029825" cy="60071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6"/>
          <p:cNvSpPr txBox="1"/>
          <p:nvPr>
            <p:ph type="title"/>
          </p:nvPr>
        </p:nvSpPr>
        <p:spPr>
          <a:xfrm>
            <a:off x="452438" y="2671763"/>
            <a:ext cx="8239125" cy="1743075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452884" y="414801"/>
            <a:ext cx="8238233" cy="238867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  <a:defRPr b="1" sz="1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69" name="Google Shape;69;p16"/>
          <p:cNvSpPr txBox="1"/>
          <p:nvPr>
            <p:ph idx="3" type="body"/>
          </p:nvPr>
        </p:nvSpPr>
        <p:spPr>
          <a:xfrm>
            <a:off x="452438" y="4353716"/>
            <a:ext cx="8239125" cy="418857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2" type="sldNum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ternativní název a fotka">
  <p:cSld name="Alternativní název a fotka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/>
          <p:nvPr>
            <p:ph idx="2" type="pic"/>
          </p:nvPr>
        </p:nvSpPr>
        <p:spPr>
          <a:xfrm>
            <a:off x="4114800" y="-76200"/>
            <a:ext cx="4554314" cy="5300663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7"/>
          <p:cNvSpPr txBox="1"/>
          <p:nvPr>
            <p:ph type="title"/>
          </p:nvPr>
        </p:nvSpPr>
        <p:spPr>
          <a:xfrm>
            <a:off x="452438" y="476250"/>
            <a:ext cx="3667125" cy="2205852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452438" y="2647716"/>
            <a:ext cx="3667125" cy="2019534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75" name="Google Shape;75;p17"/>
          <p:cNvSpPr txBox="1"/>
          <p:nvPr>
            <p:ph idx="12" type="sldNum"/>
          </p:nvPr>
        </p:nvSpPr>
        <p:spPr>
          <a:xfrm>
            <a:off x="4500562" y="4906962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drážky">
  <p:cSld name="Odrážk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/>
          <p:nvPr>
            <p:ph idx="1" type="body"/>
          </p:nvPr>
        </p:nvSpPr>
        <p:spPr>
          <a:xfrm>
            <a:off x="452438" y="1593189"/>
            <a:ext cx="8239125" cy="3096005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79400" lvl="0" marL="457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2" type="sldNum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ázev, odrážky, fotka">
  <p:cSld name="Název, odrážky, fotka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/>
          <p:nvPr>
            <p:ph idx="1" type="body"/>
          </p:nvPr>
        </p:nvSpPr>
        <p:spPr>
          <a:xfrm>
            <a:off x="452438" y="889861"/>
            <a:ext cx="3667125" cy="350542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81" name="Google Shape;81;p19"/>
          <p:cNvSpPr txBox="1"/>
          <p:nvPr>
            <p:ph idx="2" type="body"/>
          </p:nvPr>
        </p:nvSpPr>
        <p:spPr>
          <a:xfrm>
            <a:off x="452438" y="1593189"/>
            <a:ext cx="3667125" cy="3096236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79400" lvl="0" marL="457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82" name="Google Shape;82;p19"/>
          <p:cNvSpPr/>
          <p:nvPr>
            <p:ph idx="3" type="pic"/>
          </p:nvPr>
        </p:nvSpPr>
        <p:spPr>
          <a:xfrm>
            <a:off x="4572000" y="-152725"/>
            <a:ext cx="4093828" cy="5458437"/>
          </a:xfrm>
          <a:prstGeom prst="rect">
            <a:avLst/>
          </a:prstGeom>
          <a:noFill/>
          <a:ln>
            <a:noFill/>
          </a:ln>
        </p:spPr>
      </p:sp>
      <p:sp>
        <p:nvSpPr>
          <p:cNvPr id="83" name="Google Shape;83;p19"/>
          <p:cNvSpPr txBox="1"/>
          <p:nvPr>
            <p:ph type="title"/>
          </p:nvPr>
        </p:nvSpPr>
        <p:spPr>
          <a:xfrm>
            <a:off x="452438" y="404813"/>
            <a:ext cx="3667125" cy="619125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84" name="Google Shape;84;p19"/>
          <p:cNvSpPr txBox="1"/>
          <p:nvPr>
            <p:ph idx="12" type="sldNum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ddíl">
  <p:cSld name="Oddíl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/>
          <p:cNvSpPr txBox="1"/>
          <p:nvPr>
            <p:ph type="title"/>
          </p:nvPr>
        </p:nvSpPr>
        <p:spPr>
          <a:xfrm>
            <a:off x="452436" y="1700213"/>
            <a:ext cx="8239127" cy="1743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  <a:defRPr sz="44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87" name="Google Shape;87;p20"/>
          <p:cNvSpPr txBox="1"/>
          <p:nvPr>
            <p:ph idx="12" type="sldNum"/>
          </p:nvPr>
        </p:nvSpPr>
        <p:spPr>
          <a:xfrm>
            <a:off x="4500562" y="4906962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 název">
  <p:cSld name="Jen název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/>
          <p:nvPr>
            <p:ph type="title"/>
          </p:nvPr>
        </p:nvSpPr>
        <p:spPr>
          <a:xfrm>
            <a:off x="452438" y="404813"/>
            <a:ext cx="8239125" cy="619125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90" name="Google Shape;90;p21"/>
          <p:cNvSpPr txBox="1"/>
          <p:nvPr>
            <p:ph idx="1" type="body"/>
          </p:nvPr>
        </p:nvSpPr>
        <p:spPr>
          <a:xfrm>
            <a:off x="452438" y="889861"/>
            <a:ext cx="8239125" cy="350542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91" name="Google Shape;91;p21"/>
          <p:cNvSpPr txBox="1"/>
          <p:nvPr>
            <p:ph idx="12" type="sldNum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ogram">
  <p:cSld name="Program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 txBox="1"/>
          <p:nvPr>
            <p:ph type="title"/>
          </p:nvPr>
        </p:nvSpPr>
        <p:spPr>
          <a:xfrm>
            <a:off x="452438" y="404813"/>
            <a:ext cx="8239125" cy="619125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/>
        </p:txBody>
      </p:sp>
      <p:sp>
        <p:nvSpPr>
          <p:cNvPr id="94" name="Google Shape;94;p22"/>
          <p:cNvSpPr txBox="1"/>
          <p:nvPr>
            <p:ph idx="1" type="body"/>
          </p:nvPr>
        </p:nvSpPr>
        <p:spPr>
          <a:xfrm>
            <a:off x="452438" y="889861"/>
            <a:ext cx="8239125" cy="350542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/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95" name="Google Shape;95;p22"/>
          <p:cNvSpPr txBox="1"/>
          <p:nvPr>
            <p:ph idx="2" type="body"/>
          </p:nvPr>
        </p:nvSpPr>
        <p:spPr>
          <a:xfrm>
            <a:off x="452438" y="1593189"/>
            <a:ext cx="8239125" cy="3096005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indent="-2286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96" name="Google Shape;96;p22"/>
          <p:cNvSpPr txBox="1"/>
          <p:nvPr>
            <p:ph idx="12" type="sldNum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ůležitý fakt">
  <p:cSld name="Důležitý fak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/>
          <p:nvPr>
            <p:ph idx="1" type="body"/>
          </p:nvPr>
        </p:nvSpPr>
        <p:spPr>
          <a:xfrm>
            <a:off x="452438" y="403473"/>
            <a:ext cx="8239125" cy="2715594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b="1" sz="94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b="1" sz="94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b="1" sz="94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b="1" sz="94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400"/>
              <a:buFont typeface="Helvetica Neue"/>
              <a:buNone/>
              <a:defRPr b="1" sz="9400"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99" name="Google Shape;99;p23"/>
          <p:cNvSpPr txBox="1"/>
          <p:nvPr>
            <p:ph idx="2" type="body"/>
          </p:nvPr>
        </p:nvSpPr>
        <p:spPr>
          <a:xfrm>
            <a:off x="452438" y="3098318"/>
            <a:ext cx="8239125" cy="350543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  <a:defRPr b="1" sz="21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00" name="Google Shape;100;p23"/>
          <p:cNvSpPr txBox="1"/>
          <p:nvPr>
            <p:ph idx="12" type="sldNum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át">
  <p:cSld name="Citá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/>
          <p:nvPr>
            <p:ph idx="1" type="body"/>
          </p:nvPr>
        </p:nvSpPr>
        <p:spPr>
          <a:xfrm>
            <a:off x="1688937" y="4003295"/>
            <a:ext cx="7575019" cy="238867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5D5D"/>
              </a:buClr>
              <a:buSzPts val="1400"/>
              <a:buFont typeface="Helvetica Neue"/>
              <a:buNone/>
              <a:defRPr sz="1400" cap="none">
                <a:solidFill>
                  <a:srgbClr val="A05D5D"/>
                </a:solidFill>
              </a:defRPr>
            </a:lvl1pPr>
            <a:lvl2pPr indent="-279400" lvl="1" marL="914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2pPr>
            <a:lvl3pPr indent="-279400" lvl="2" marL="1371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3pPr>
            <a:lvl4pPr indent="-279400" lvl="3" marL="1828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4pPr>
            <a:lvl5pPr indent="-279400" lvl="4" marL="22860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sp>
        <p:nvSpPr>
          <p:cNvPr id="103" name="Google Shape;103;p24"/>
          <p:cNvSpPr txBox="1"/>
          <p:nvPr>
            <p:ph idx="2" type="body"/>
          </p:nvPr>
        </p:nvSpPr>
        <p:spPr>
          <a:xfrm>
            <a:off x="946917" y="1407452"/>
            <a:ext cx="5506718" cy="1883601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/>
            </a:lvl5pPr>
            <a:lvl6pPr indent="-279400" lvl="5" marL="27432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6pPr>
            <a:lvl7pPr indent="-279400" lvl="6" marL="32004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7pPr>
            <a:lvl8pPr indent="-279400" lvl="7" marL="36576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8pPr>
            <a:lvl9pPr indent="-279400" lvl="8" marL="411480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800"/>
              <a:buChar char="•"/>
              <a:defRPr/>
            </a:lvl9pPr>
          </a:lstStyle>
          <a:p/>
        </p:txBody>
      </p:sp>
      <p:pic>
        <p:nvPicPr>
          <p:cNvPr descr="uvozovky-14.png" id="104" name="Google Shape;104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2309" y="3799910"/>
            <a:ext cx="714375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4"/>
          <p:cNvSpPr txBox="1"/>
          <p:nvPr>
            <p:ph idx="12" type="sldNum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grafie - 3 na výšku">
  <p:cSld name="Fotografie - 3 na výšku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/>
          <p:nvPr>
            <p:ph idx="2" type="pic"/>
          </p:nvPr>
        </p:nvSpPr>
        <p:spPr>
          <a:xfrm>
            <a:off x="5910263" y="381000"/>
            <a:ext cx="2789662" cy="2231129"/>
          </a:xfrm>
          <a:prstGeom prst="rect">
            <a:avLst/>
          </a:prstGeom>
          <a:noFill/>
          <a:ln>
            <a:noFill/>
          </a:ln>
        </p:spPr>
      </p:sp>
      <p:sp>
        <p:nvSpPr>
          <p:cNvPr id="108" name="Google Shape;108;p25"/>
          <p:cNvSpPr/>
          <p:nvPr>
            <p:ph idx="3" type="pic"/>
          </p:nvPr>
        </p:nvSpPr>
        <p:spPr>
          <a:xfrm>
            <a:off x="5062538" y="1491853"/>
            <a:ext cx="3914775" cy="4556318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5"/>
          <p:cNvSpPr/>
          <p:nvPr>
            <p:ph idx="4" type="pic"/>
          </p:nvPr>
        </p:nvSpPr>
        <p:spPr>
          <a:xfrm>
            <a:off x="-52387" y="185738"/>
            <a:ext cx="6229350" cy="4672013"/>
          </a:xfrm>
          <a:prstGeom prst="rect">
            <a:avLst/>
          </a:prstGeom>
          <a:noFill/>
          <a:ln>
            <a:noFill/>
          </a:ln>
        </p:spPr>
      </p:sp>
      <p:sp>
        <p:nvSpPr>
          <p:cNvPr id="110" name="Google Shape;110;p25"/>
          <p:cNvSpPr txBox="1"/>
          <p:nvPr>
            <p:ph idx="12" type="sldNum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ka">
  <p:cSld name="Fotka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6"/>
          <p:cNvSpPr/>
          <p:nvPr>
            <p:ph idx="2" type="pic"/>
          </p:nvPr>
        </p:nvSpPr>
        <p:spPr>
          <a:xfrm>
            <a:off x="-500062" y="-2071687"/>
            <a:ext cx="10144125" cy="81153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26"/>
          <p:cNvSpPr txBox="1"/>
          <p:nvPr>
            <p:ph idx="12" type="sldNum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 b="0" i="0" sz="700" u="none" cap="none" strike="noStrike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>
  <p:cSld name="Prázdný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7"/>
          <p:cNvSpPr txBox="1"/>
          <p:nvPr>
            <p:ph idx="12" type="sldNum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sz="700">
                <a:solidFill>
                  <a:srgbClr val="000000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5F5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2438" y="404813"/>
            <a:ext cx="8239125" cy="619125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Helvetica Neue"/>
              <a:buNone/>
              <a:defRPr b="1" i="0" sz="2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Helvetica Neue"/>
              <a:buNone/>
              <a:defRPr b="1" i="0" sz="2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Helvetica Neue"/>
              <a:buNone/>
              <a:defRPr b="1" i="0" sz="2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Helvetica Neue"/>
              <a:buNone/>
              <a:defRPr b="1" i="0" sz="2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Helvetica Neue"/>
              <a:buNone/>
              <a:defRPr b="1" i="0" sz="2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Helvetica Neue"/>
              <a:buNone/>
              <a:defRPr b="1" i="0" sz="2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Helvetica Neue"/>
              <a:buNone/>
              <a:defRPr b="1" i="0" sz="2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Helvetica Neue"/>
              <a:buNone/>
              <a:defRPr b="1" i="0" sz="2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Helvetica Neue"/>
              <a:buNone/>
              <a:defRPr b="1" i="0" sz="29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2438" y="1593189"/>
            <a:ext cx="8239125" cy="3096005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>
            <a:lvl1pPr indent="-368300" lvl="0" marL="457200" marR="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68300" lvl="1" marL="914400" marR="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68300" lvl="2" marL="1371600" marR="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68300" lvl="3" marL="1828800" marR="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68300" lvl="4" marL="2286000" marR="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8300" lvl="5" marL="2743200" marR="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68300" lvl="6" marL="3200400" marR="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68300" lvl="7" marL="3657600" marR="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68300" lvl="8" marL="4114800" marR="0" rtl="0" algn="l">
              <a:lnSpc>
                <a:spcPct val="90000"/>
              </a:lnSpc>
              <a:spcBef>
                <a:spcPts val="17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Char char="•"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4500562" y="4905375"/>
            <a:ext cx="138189" cy="140475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  <a:defRPr b="0" i="0" sz="7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drive.google.com/file/d/1H67aZxvbGD9YnFVfjNqxcgeMnC3FNWQ_/view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hyperlink" Target="http://drive.google.com/file/d/1A9xZdlmCk8dN44YN7AfyC1JptRnNwNW7/view" TargetMode="External"/><Relationship Id="rId5" Type="http://schemas.openxmlformats.org/officeDocument/2006/relationships/image" Target="../media/image1.png"/><Relationship Id="rId6" Type="http://schemas.openxmlformats.org/officeDocument/2006/relationships/hyperlink" Target="http://drive.google.com/file/d/1M0uLTIqPpLOQvAf5aWwDFo7JWFavXLqw/view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hyperlink" Target="http://drive.google.com/file/d/1tZvjnmzNlfQ4bbLjBHkjd00dISbB5t6v/view" TargetMode="External"/><Relationship Id="rId5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drive.google.com/file/d/12ogBvWwWDA1Hgi2D0_Ufoj3DGop4SbVD/view" TargetMode="External"/><Relationship Id="rId4" Type="http://schemas.openxmlformats.org/officeDocument/2006/relationships/image" Target="../media/image1.png"/><Relationship Id="rId5" Type="http://schemas.openxmlformats.org/officeDocument/2006/relationships/hyperlink" Target="http://drive.google.com/file/d/1t96JzCtub-zmuEHGeGAMj7-69vUtPOYW/view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drive.google.com/file/d/1EyYdu08GdS_nbpEg35JePUdW7d9MPl-X/view" TargetMode="External"/><Relationship Id="rId4" Type="http://schemas.openxmlformats.org/officeDocument/2006/relationships/image" Target="../media/image1.png"/><Relationship Id="rId5" Type="http://schemas.openxmlformats.org/officeDocument/2006/relationships/hyperlink" Target="http://drive.google.com/file/d/1tgmWA-NTUah7QAZ2kBAu7lS839DA8IYE/view" TargetMode="External"/><Relationship Id="rId6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/>
          <p:nvPr>
            <p:ph idx="1" type="body"/>
          </p:nvPr>
        </p:nvSpPr>
        <p:spPr>
          <a:xfrm>
            <a:off x="452450" y="4402725"/>
            <a:ext cx="5580900" cy="2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7150" lIns="17150" spcFirstLastPara="1" rIns="17150" wrap="square" tIns="17150">
            <a:normAutofit lnSpcReduction="1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05D5D"/>
              </a:buClr>
              <a:buSzPts val="1400"/>
              <a:buFont typeface="Helvetica Neue"/>
              <a:buNone/>
            </a:pPr>
            <a:r>
              <a:rPr lang="cs"/>
              <a:t>Jiří Špaček | 1. prosince 2023 | Digitální doba s lidskou tváří · </a:t>
            </a:r>
            <a:r>
              <a:rPr lang="cs"/>
              <a:t>AVČR</a:t>
            </a:r>
            <a:endParaRPr/>
          </a:p>
        </p:txBody>
      </p:sp>
      <p:sp>
        <p:nvSpPr>
          <p:cNvPr id="121" name="Google Shape;121;p28"/>
          <p:cNvSpPr txBox="1"/>
          <p:nvPr>
            <p:ph idx="4294967295" type="ctrTitle"/>
          </p:nvPr>
        </p:nvSpPr>
        <p:spPr>
          <a:xfrm>
            <a:off x="452436" y="909497"/>
            <a:ext cx="8239200" cy="17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"/>
              <a:buNone/>
            </a:pPr>
            <a:r>
              <a:rPr b="0" lang="cs" sz="4400">
                <a:latin typeface="Merriweather Black"/>
                <a:ea typeface="Merriweather Black"/>
                <a:cs typeface="Merriweather Black"/>
                <a:sym typeface="Merriweather Black"/>
              </a:rPr>
              <a:t>AI v médiích &amp; AI média </a:t>
            </a:r>
            <a:endParaRPr b="0" i="0" sz="4400" u="none" cap="none" strike="noStrike">
              <a:solidFill>
                <a:srgbClr val="000000"/>
              </a:solidFill>
              <a:latin typeface="Merriweather Black"/>
              <a:ea typeface="Merriweather Black"/>
              <a:cs typeface="Merriweather Black"/>
              <a:sym typeface="Merriweather Black"/>
            </a:endParaRPr>
          </a:p>
        </p:txBody>
      </p:sp>
      <p:sp>
        <p:nvSpPr>
          <p:cNvPr id="122" name="Google Shape;122;p28"/>
          <p:cNvSpPr txBox="1"/>
          <p:nvPr>
            <p:ph idx="4294967295" type="subTitle"/>
          </p:nvPr>
        </p:nvSpPr>
        <p:spPr>
          <a:xfrm>
            <a:off x="452438" y="2652584"/>
            <a:ext cx="8239125" cy="760616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"/>
              <a:buNone/>
            </a:pPr>
            <a:r>
              <a:rPr lang="cs" sz="2100">
                <a:solidFill>
                  <a:srgbClr val="A05D5D"/>
                </a:solidFill>
                <a:latin typeface="Montserrat"/>
                <a:ea typeface="Montserrat"/>
                <a:cs typeface="Montserrat"/>
                <a:sym typeface="Montserrat"/>
              </a:rPr>
              <a:t>Expres FM, Seznam Zprávy, Proženy, Garáž</a:t>
            </a:r>
            <a:endParaRPr sz="2100" u="none" cap="none" strike="noStrike">
              <a:solidFill>
                <a:srgbClr val="A05D5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3" name="Google Shape;123;p28" title="background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3800" y="4293525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/>
          <p:nvPr>
            <p:ph type="title"/>
          </p:nvPr>
        </p:nvSpPr>
        <p:spPr>
          <a:xfrm>
            <a:off x="452438" y="490995"/>
            <a:ext cx="82392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Helvetica Neue"/>
              <a:buNone/>
            </a:pPr>
            <a:r>
              <a:rPr b="0" lang="cs">
                <a:latin typeface="Merriweather Black"/>
                <a:ea typeface="Merriweather Black"/>
                <a:cs typeface="Merriweather Black"/>
                <a:sym typeface="Merriweather Black"/>
              </a:rPr>
              <a:t>4 </a:t>
            </a:r>
            <a:r>
              <a:rPr b="0" lang="cs">
                <a:latin typeface="Merriweather Black"/>
                <a:ea typeface="Merriweather Black"/>
                <a:cs typeface="Merriweather Black"/>
                <a:sym typeface="Merriweather Black"/>
              </a:rPr>
              <a:t>SZ - AI a obsah na webech</a:t>
            </a:r>
            <a:endParaRPr b="0">
              <a:latin typeface="Merriweather Black"/>
              <a:ea typeface="Merriweather Black"/>
              <a:cs typeface="Merriweather Black"/>
              <a:sym typeface="Merriweather Black"/>
            </a:endParaRPr>
          </a:p>
        </p:txBody>
      </p:sp>
      <p:sp>
        <p:nvSpPr>
          <p:cNvPr id="202" name="Google Shape;202;p37"/>
          <p:cNvSpPr txBox="1"/>
          <p:nvPr>
            <p:ph idx="2" type="body"/>
          </p:nvPr>
        </p:nvSpPr>
        <p:spPr>
          <a:xfrm>
            <a:off x="452450" y="1434450"/>
            <a:ext cx="3913200" cy="3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000">
                <a:latin typeface="Montserrat"/>
                <a:ea typeface="Montserrat"/>
                <a:cs typeface="Montserrat"/>
                <a:sym typeface="Montserrat"/>
              </a:rPr>
              <a:t>Původní obsah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000">
                <a:solidFill>
                  <a:srgbClr val="A05D5D"/>
                </a:solidFill>
                <a:latin typeface="Montserrat"/>
                <a:ea typeface="Montserrat"/>
                <a:cs typeface="Montserrat"/>
                <a:sym typeface="Montserrat"/>
              </a:rPr>
              <a:t>↓</a:t>
            </a:r>
            <a:r>
              <a:rPr b="1" lang="cs" sz="2000"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000">
                <a:latin typeface="Montserrat"/>
                <a:ea typeface="Montserrat"/>
                <a:cs typeface="Montserrat"/>
                <a:sym typeface="Montserrat"/>
              </a:rPr>
              <a:t>Různé formáty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000">
                <a:solidFill>
                  <a:srgbClr val="A05D5D"/>
                </a:solidFill>
                <a:latin typeface="Montserrat"/>
                <a:ea typeface="Montserrat"/>
                <a:cs typeface="Montserrat"/>
                <a:sym typeface="Montserrat"/>
              </a:rPr>
              <a:t>↓</a:t>
            </a:r>
            <a:endParaRPr b="1" sz="2000">
              <a:solidFill>
                <a:srgbClr val="A05D5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000">
                <a:latin typeface="Montserrat"/>
                <a:ea typeface="Montserrat"/>
                <a:cs typeface="Montserrat"/>
                <a:sym typeface="Montserrat"/>
              </a:rPr>
              <a:t>Varianty formátů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45720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000">
                <a:solidFill>
                  <a:srgbClr val="A05D5D"/>
                </a:solidFill>
                <a:latin typeface="Montserrat"/>
                <a:ea typeface="Montserrat"/>
                <a:cs typeface="Montserrat"/>
                <a:sym typeface="Montserrat"/>
              </a:rPr>
              <a:t>↓</a:t>
            </a:r>
            <a:endParaRPr b="1" sz="2000">
              <a:solidFill>
                <a:srgbClr val="A05D5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000">
                <a:latin typeface="Montserrat"/>
                <a:ea typeface="Montserrat"/>
                <a:cs typeface="Montserrat"/>
                <a:sym typeface="Montserrat"/>
              </a:rPr>
              <a:t>Potřeby uživatelů</a:t>
            </a:r>
            <a:endParaRPr b="1"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03" name="Google Shape;203;p37"/>
          <p:cNvSpPr/>
          <p:nvPr/>
        </p:nvSpPr>
        <p:spPr>
          <a:xfrm>
            <a:off x="5839565" y="1434450"/>
            <a:ext cx="1599000" cy="3924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A05D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04" name="Google Shape;204;p37"/>
          <p:cNvSpPr/>
          <p:nvPr/>
        </p:nvSpPr>
        <p:spPr>
          <a:xfrm>
            <a:off x="4838212" y="2424557"/>
            <a:ext cx="836100" cy="3924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A05D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05" name="Google Shape;205;p37"/>
          <p:cNvSpPr/>
          <p:nvPr/>
        </p:nvSpPr>
        <p:spPr>
          <a:xfrm>
            <a:off x="4639688" y="3279301"/>
            <a:ext cx="540600" cy="3924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A05D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cxnSp>
        <p:nvCxnSpPr>
          <p:cNvPr id="206" name="Google Shape;206;p37"/>
          <p:cNvCxnSpPr>
            <a:stCxn id="203" idx="2"/>
            <a:endCxn id="204" idx="0"/>
          </p:cNvCxnSpPr>
          <p:nvPr/>
        </p:nvCxnSpPr>
        <p:spPr>
          <a:xfrm rot="5400000">
            <a:off x="5648915" y="1434300"/>
            <a:ext cx="597600" cy="1382700"/>
          </a:xfrm>
          <a:prstGeom prst="bentConnector3">
            <a:avLst>
              <a:gd fmla="val 50011" name="adj1"/>
            </a:avLst>
          </a:prstGeom>
          <a:noFill/>
          <a:ln cap="flat" cmpd="sng" w="9525">
            <a:solidFill>
              <a:srgbClr val="A05D5D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07" name="Google Shape;207;p37"/>
          <p:cNvCxnSpPr>
            <a:stCxn id="204" idx="2"/>
            <a:endCxn id="205" idx="0"/>
          </p:cNvCxnSpPr>
          <p:nvPr/>
        </p:nvCxnSpPr>
        <p:spPr>
          <a:xfrm rot="5400000">
            <a:off x="4852012" y="2875007"/>
            <a:ext cx="462300" cy="346200"/>
          </a:xfrm>
          <a:prstGeom prst="bentConnector3">
            <a:avLst>
              <a:gd fmla="val 50007" name="adj1"/>
            </a:avLst>
          </a:prstGeom>
          <a:noFill/>
          <a:ln cap="flat" cmpd="sng" w="9525">
            <a:solidFill>
              <a:srgbClr val="A05D5D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08" name="Google Shape;208;p37"/>
          <p:cNvSpPr/>
          <p:nvPr/>
        </p:nvSpPr>
        <p:spPr>
          <a:xfrm>
            <a:off x="6221010" y="2289232"/>
            <a:ext cx="836100" cy="3924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A05D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09" name="Google Shape;209;p37"/>
          <p:cNvSpPr/>
          <p:nvPr/>
        </p:nvSpPr>
        <p:spPr>
          <a:xfrm>
            <a:off x="7624349" y="2289232"/>
            <a:ext cx="836100" cy="3924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A05D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10" name="Google Shape;210;p37"/>
          <p:cNvSpPr/>
          <p:nvPr/>
        </p:nvSpPr>
        <p:spPr>
          <a:xfrm>
            <a:off x="5317994" y="3279426"/>
            <a:ext cx="540600" cy="3924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A05D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11" name="Google Shape;211;p37"/>
          <p:cNvSpPr/>
          <p:nvPr/>
        </p:nvSpPr>
        <p:spPr>
          <a:xfrm>
            <a:off x="6031125" y="3143976"/>
            <a:ext cx="540600" cy="3924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A05D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12" name="Google Shape;212;p37"/>
          <p:cNvSpPr/>
          <p:nvPr/>
        </p:nvSpPr>
        <p:spPr>
          <a:xfrm>
            <a:off x="6706994" y="3144101"/>
            <a:ext cx="540600" cy="3924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A05D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13" name="Google Shape;213;p37"/>
          <p:cNvSpPr/>
          <p:nvPr/>
        </p:nvSpPr>
        <p:spPr>
          <a:xfrm>
            <a:off x="7422594" y="3143913"/>
            <a:ext cx="540600" cy="3924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A05D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sp>
        <p:nvSpPr>
          <p:cNvPr id="214" name="Google Shape;214;p37"/>
          <p:cNvSpPr/>
          <p:nvPr/>
        </p:nvSpPr>
        <p:spPr>
          <a:xfrm>
            <a:off x="8121663" y="3144038"/>
            <a:ext cx="540600" cy="3924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A05D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  <p:cxnSp>
        <p:nvCxnSpPr>
          <p:cNvPr id="215" name="Google Shape;215;p37"/>
          <p:cNvCxnSpPr>
            <a:stCxn id="203" idx="2"/>
            <a:endCxn id="208" idx="0"/>
          </p:cNvCxnSpPr>
          <p:nvPr/>
        </p:nvCxnSpPr>
        <p:spPr>
          <a:xfrm flipH="1" rot="-5400000">
            <a:off x="6408215" y="2057700"/>
            <a:ext cx="462300" cy="600"/>
          </a:xfrm>
          <a:prstGeom prst="bentConnector3">
            <a:avLst>
              <a:gd fmla="val 50011" name="adj1"/>
            </a:avLst>
          </a:prstGeom>
          <a:noFill/>
          <a:ln cap="flat" cmpd="sng" w="9525">
            <a:solidFill>
              <a:srgbClr val="A05D5D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16" name="Google Shape;216;p37"/>
          <p:cNvCxnSpPr>
            <a:stCxn id="203" idx="2"/>
            <a:endCxn id="209" idx="0"/>
          </p:cNvCxnSpPr>
          <p:nvPr/>
        </p:nvCxnSpPr>
        <p:spPr>
          <a:xfrm flipH="1" rot="-5400000">
            <a:off x="7109615" y="1356300"/>
            <a:ext cx="462300" cy="1403400"/>
          </a:xfrm>
          <a:prstGeom prst="bentConnector3">
            <a:avLst>
              <a:gd fmla="val 50011" name="adj1"/>
            </a:avLst>
          </a:prstGeom>
          <a:noFill/>
          <a:ln cap="flat" cmpd="sng" w="9525">
            <a:solidFill>
              <a:srgbClr val="A05D5D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17" name="Google Shape;217;p37"/>
          <p:cNvCxnSpPr>
            <a:stCxn id="204" idx="2"/>
            <a:endCxn id="210" idx="0"/>
          </p:cNvCxnSpPr>
          <p:nvPr/>
        </p:nvCxnSpPr>
        <p:spPr>
          <a:xfrm flipH="1" rot="-5400000">
            <a:off x="5191012" y="2882207"/>
            <a:ext cx="462600" cy="332100"/>
          </a:xfrm>
          <a:prstGeom prst="bentConnector3">
            <a:avLst>
              <a:gd fmla="val 49986" name="adj1"/>
            </a:avLst>
          </a:prstGeom>
          <a:noFill/>
          <a:ln cap="flat" cmpd="sng" w="9525">
            <a:solidFill>
              <a:srgbClr val="A05D5D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18" name="Google Shape;218;p37"/>
          <p:cNvCxnSpPr>
            <a:stCxn id="208" idx="2"/>
            <a:endCxn id="211" idx="0"/>
          </p:cNvCxnSpPr>
          <p:nvPr/>
        </p:nvCxnSpPr>
        <p:spPr>
          <a:xfrm rot="5400000">
            <a:off x="6239160" y="2744032"/>
            <a:ext cx="462300" cy="337500"/>
          </a:xfrm>
          <a:prstGeom prst="bentConnector3">
            <a:avLst>
              <a:gd fmla="val 50007" name="adj1"/>
            </a:avLst>
          </a:prstGeom>
          <a:noFill/>
          <a:ln cap="flat" cmpd="sng" w="9525">
            <a:solidFill>
              <a:srgbClr val="A05D5D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19" name="Google Shape;219;p37"/>
          <p:cNvCxnSpPr>
            <a:stCxn id="208" idx="2"/>
            <a:endCxn id="212" idx="0"/>
          </p:cNvCxnSpPr>
          <p:nvPr/>
        </p:nvCxnSpPr>
        <p:spPr>
          <a:xfrm flipH="1" rot="-5400000">
            <a:off x="6576810" y="2743882"/>
            <a:ext cx="462600" cy="338100"/>
          </a:xfrm>
          <a:prstGeom prst="bentConnector3">
            <a:avLst>
              <a:gd fmla="val 49986" name="adj1"/>
            </a:avLst>
          </a:prstGeom>
          <a:noFill/>
          <a:ln cap="flat" cmpd="sng" w="9525">
            <a:solidFill>
              <a:srgbClr val="A05D5D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20" name="Google Shape;220;p37"/>
          <p:cNvCxnSpPr>
            <a:stCxn id="209" idx="2"/>
            <a:endCxn id="213" idx="0"/>
          </p:cNvCxnSpPr>
          <p:nvPr/>
        </p:nvCxnSpPr>
        <p:spPr>
          <a:xfrm rot="5400000">
            <a:off x="7636499" y="2738032"/>
            <a:ext cx="462300" cy="349500"/>
          </a:xfrm>
          <a:prstGeom prst="bentConnector3">
            <a:avLst>
              <a:gd fmla="val 49994" name="adj1"/>
            </a:avLst>
          </a:prstGeom>
          <a:noFill/>
          <a:ln cap="flat" cmpd="sng" w="9525">
            <a:solidFill>
              <a:srgbClr val="A05D5D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21" name="Google Shape;221;p37"/>
          <p:cNvCxnSpPr>
            <a:stCxn id="209" idx="2"/>
            <a:endCxn id="214" idx="0"/>
          </p:cNvCxnSpPr>
          <p:nvPr/>
        </p:nvCxnSpPr>
        <p:spPr>
          <a:xfrm flipH="1" rot="-5400000">
            <a:off x="7985999" y="2738032"/>
            <a:ext cx="462300" cy="349500"/>
          </a:xfrm>
          <a:prstGeom prst="bentConnector3">
            <a:avLst>
              <a:gd fmla="val 50007" name="adj1"/>
            </a:avLst>
          </a:prstGeom>
          <a:noFill/>
          <a:ln cap="flat" cmpd="sng" w="9525">
            <a:solidFill>
              <a:srgbClr val="A05D5D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222" name="Google Shape;222;p37"/>
          <p:cNvPicPr preferRelativeResize="0"/>
          <p:nvPr/>
        </p:nvPicPr>
        <p:blipFill rotWithShape="1">
          <a:blip r:embed="rId3">
            <a:alphaModFix/>
          </a:blip>
          <a:srcRect b="25912" l="2437" r="51317" t="60926"/>
          <a:stretch/>
        </p:blipFill>
        <p:spPr>
          <a:xfrm>
            <a:off x="4675038" y="3998975"/>
            <a:ext cx="4021473" cy="1144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3" name="Google Shape;223;p37"/>
          <p:cNvCxnSpPr>
            <a:stCxn id="222" idx="0"/>
            <a:endCxn id="211" idx="2"/>
          </p:cNvCxnSpPr>
          <p:nvPr/>
        </p:nvCxnSpPr>
        <p:spPr>
          <a:xfrm flipH="1" rot="5400000">
            <a:off x="6262324" y="3575525"/>
            <a:ext cx="462600" cy="384300"/>
          </a:xfrm>
          <a:prstGeom prst="bentConnector3">
            <a:avLst>
              <a:gd fmla="val 50000" name="adj1"/>
            </a:avLst>
          </a:prstGeom>
          <a:noFill/>
          <a:ln cap="flat" cmpd="sng" w="19050">
            <a:solidFill>
              <a:srgbClr val="A05D5D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24" name="Google Shape;224;p37"/>
          <p:cNvCxnSpPr>
            <a:stCxn id="222" idx="0"/>
            <a:endCxn id="214" idx="2"/>
          </p:cNvCxnSpPr>
          <p:nvPr/>
        </p:nvCxnSpPr>
        <p:spPr>
          <a:xfrm rot="-5400000">
            <a:off x="7307524" y="2914625"/>
            <a:ext cx="462600" cy="1706100"/>
          </a:xfrm>
          <a:prstGeom prst="bentConnector3">
            <a:avLst>
              <a:gd fmla="val 49993" name="adj1"/>
            </a:avLst>
          </a:prstGeom>
          <a:noFill/>
          <a:ln cap="flat" cmpd="sng" w="19050">
            <a:solidFill>
              <a:srgbClr val="A05D5D"/>
            </a:solidFill>
            <a:prstDash val="dash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/>
          <p:nvPr>
            <p:ph type="title"/>
          </p:nvPr>
        </p:nvSpPr>
        <p:spPr>
          <a:xfrm>
            <a:off x="452450" y="488675"/>
            <a:ext cx="9203100" cy="547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Helvetica Neue"/>
              <a:buNone/>
            </a:pPr>
            <a:r>
              <a:rPr b="0" lang="cs" sz="2933">
                <a:latin typeface="Merriweather Black"/>
                <a:ea typeface="Merriweather Black"/>
                <a:cs typeface="Merriweather Black"/>
                <a:sym typeface="Merriweather Black"/>
              </a:rPr>
              <a:t>6 Budoucnost </a:t>
            </a:r>
            <a:endParaRPr b="0" sz="2000">
              <a:solidFill>
                <a:srgbClr val="A05D5D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30" name="Google Shape;230;p38"/>
          <p:cNvSpPr txBox="1"/>
          <p:nvPr>
            <p:ph idx="2" type="body"/>
          </p:nvPr>
        </p:nvSpPr>
        <p:spPr>
          <a:xfrm>
            <a:off x="452450" y="1723950"/>
            <a:ext cx="4048200" cy="32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200">
                <a:latin typeface="Montserrat"/>
                <a:ea typeface="Montserrat"/>
                <a:cs typeface="Montserrat"/>
                <a:sym typeface="Montserrat"/>
              </a:rPr>
              <a:t>· Digitální zaměstnanci</a:t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200">
                <a:latin typeface="Montserrat"/>
                <a:ea typeface="Montserrat"/>
                <a:cs typeface="Montserrat"/>
                <a:sym typeface="Montserrat"/>
              </a:rPr>
              <a:t>Pomalu nastupují…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200">
                <a:latin typeface="Montserrat"/>
                <a:ea typeface="Montserrat"/>
                <a:cs typeface="Montserrat"/>
                <a:sym typeface="Montserrat"/>
              </a:rPr>
              <a:t>· AI nástroje</a:t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200">
                <a:latin typeface="Montserrat"/>
                <a:ea typeface="Montserrat"/>
                <a:cs typeface="Montserrat"/>
                <a:sym typeface="Montserrat"/>
              </a:rPr>
              <a:t>Už používáme...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200">
                <a:latin typeface="Montserrat"/>
                <a:ea typeface="Montserrat"/>
                <a:cs typeface="Montserrat"/>
                <a:sym typeface="Montserrat"/>
              </a:rPr>
              <a:t>· AI média</a:t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200">
                <a:latin typeface="Montserrat"/>
                <a:ea typeface="Montserrat"/>
                <a:cs typeface="Montserrat"/>
                <a:sym typeface="Montserrat"/>
              </a:rPr>
              <a:t>Jsou v přípravě…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1" name="Google Shape;23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525" y="0"/>
            <a:ext cx="51435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 txBox="1"/>
          <p:nvPr>
            <p:ph type="title"/>
          </p:nvPr>
        </p:nvSpPr>
        <p:spPr>
          <a:xfrm>
            <a:off x="452450" y="1691111"/>
            <a:ext cx="8239200" cy="110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Helvetica Neue"/>
              <a:buNone/>
            </a:pPr>
            <a:r>
              <a:rPr b="0" lang="cs" sz="4100">
                <a:latin typeface="Merriweather Black"/>
                <a:ea typeface="Merriweather Black"/>
                <a:cs typeface="Merriweather Black"/>
                <a:sym typeface="Merriweather Black"/>
              </a:rPr>
              <a:t>Děkuji za pozornost</a:t>
            </a:r>
            <a:endParaRPr b="0" sz="4100">
              <a:latin typeface="Merriweather Black"/>
              <a:ea typeface="Merriweather Black"/>
              <a:cs typeface="Merriweather Black"/>
              <a:sym typeface="Merriweather Black"/>
            </a:endParaRPr>
          </a:p>
        </p:txBody>
      </p:sp>
      <p:sp>
        <p:nvSpPr>
          <p:cNvPr id="237" name="Google Shape;237;p39"/>
          <p:cNvSpPr txBox="1"/>
          <p:nvPr>
            <p:ph idx="2" type="body"/>
          </p:nvPr>
        </p:nvSpPr>
        <p:spPr>
          <a:xfrm>
            <a:off x="452450" y="3281200"/>
            <a:ext cx="2547900" cy="1398600"/>
          </a:xfrm>
          <a:prstGeom prst="rect">
            <a:avLst/>
          </a:prstGeom>
          <a:noFill/>
          <a:ln>
            <a:noFill/>
          </a:ln>
        </p:spPr>
        <p:txBody>
          <a:bodyPr anchorCtr="0" anchor="b" bIns="19050" lIns="19050" spcFirstLastPara="1" rIns="19050" wrap="square" tIns="19050">
            <a:norm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1" lang="cs" sz="1500">
                <a:latin typeface="Montserrat"/>
                <a:ea typeface="Montserrat"/>
                <a:cs typeface="Montserrat"/>
                <a:sym typeface="Montserrat"/>
              </a:rPr>
              <a:t>Jiří Špaček</a:t>
            </a:r>
            <a:endParaRPr b="1"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cs" sz="1500">
                <a:latin typeface="Montserrat"/>
                <a:ea typeface="Montserrat"/>
                <a:cs typeface="Montserrat"/>
                <a:sym typeface="Montserrat"/>
              </a:rPr>
              <a:t>Zástupce ředitele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t/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cs" sz="1500">
                <a:latin typeface="Montserrat"/>
                <a:ea typeface="Montserrat"/>
                <a:cs typeface="Montserrat"/>
                <a:sym typeface="Montserrat"/>
              </a:rPr>
              <a:t>S</a:t>
            </a:r>
            <a:r>
              <a:rPr lang="cs" sz="1500">
                <a:latin typeface="Montserrat"/>
                <a:ea typeface="Montserrat"/>
                <a:cs typeface="Montserrat"/>
                <a:sym typeface="Montserrat"/>
              </a:rPr>
              <a:t>eznam Zprávy, a. s.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cs" sz="1500">
                <a:latin typeface="Montserrat"/>
                <a:ea typeface="Montserrat"/>
                <a:cs typeface="Montserrat"/>
                <a:sym typeface="Montserrat"/>
              </a:rPr>
              <a:t>jiri.spacek@sz.cz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cs" sz="1500">
                <a:latin typeface="Montserrat"/>
                <a:ea typeface="Montserrat"/>
                <a:cs typeface="Montserrat"/>
                <a:sym typeface="Montserrat"/>
              </a:rPr>
              <a:t>+420 725 594 388</a:t>
            </a:r>
            <a:endParaRPr sz="15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8" name="Google Shape;238;p39"/>
          <p:cNvPicPr preferRelativeResize="0"/>
          <p:nvPr/>
        </p:nvPicPr>
        <p:blipFill rotWithShape="1">
          <a:blip r:embed="rId3">
            <a:alphaModFix/>
          </a:blip>
          <a:srcRect b="25834" l="0" r="0" t="25839"/>
          <a:stretch/>
        </p:blipFill>
        <p:spPr>
          <a:xfrm>
            <a:off x="6852200" y="4392421"/>
            <a:ext cx="1973575" cy="28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"/>
          <p:cNvSpPr txBox="1"/>
          <p:nvPr>
            <p:ph idx="2" type="body"/>
          </p:nvPr>
        </p:nvSpPr>
        <p:spPr>
          <a:xfrm>
            <a:off x="452450" y="1163250"/>
            <a:ext cx="8239200" cy="3526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cs" sz="2400">
                <a:latin typeface="Montserrat"/>
                <a:ea typeface="Montserrat"/>
                <a:cs typeface="Montserrat"/>
                <a:sym typeface="Montserrat"/>
              </a:rPr>
              <a:t>Přichází období, </a:t>
            </a:r>
            <a:br>
              <a:rPr lang="cs" sz="24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cs" sz="2400">
                <a:latin typeface="Montserrat"/>
                <a:ea typeface="Montserrat"/>
                <a:cs typeface="Montserrat"/>
                <a:sym typeface="Montserrat"/>
              </a:rPr>
              <a:t>ve kterém bude klíčové, </a:t>
            </a:r>
            <a:br>
              <a:rPr lang="cs" sz="24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cs" sz="2400">
                <a:latin typeface="Montserrat"/>
                <a:ea typeface="Montserrat"/>
                <a:cs typeface="Montserrat"/>
                <a:sym typeface="Montserrat"/>
              </a:rPr>
              <a:t>aby informace byla dostupná </a:t>
            </a:r>
            <a:br>
              <a:rPr lang="cs" sz="240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cs" sz="2400">
                <a:latin typeface="Montserrat"/>
                <a:ea typeface="Montserrat"/>
                <a:cs typeface="Montserrat"/>
                <a:sym typeface="Montserrat"/>
              </a:rPr>
              <a:t>v požadovaném formátu, stylu a délce. 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cs" sz="2400">
                <a:latin typeface="Montserrat"/>
                <a:ea typeface="Montserrat"/>
                <a:cs typeface="Montserrat"/>
                <a:sym typeface="Montserrat"/>
              </a:rPr>
              <a:t>Srozumitelně, každé konkrétní osobě.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cs" sz="22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Text - Audio - Video - 3D/4D model - Gamifikace</a:t>
            </a:r>
            <a:endParaRPr sz="2200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0"/>
          <p:cNvSpPr txBox="1"/>
          <p:nvPr>
            <p:ph type="title"/>
          </p:nvPr>
        </p:nvSpPr>
        <p:spPr>
          <a:xfrm>
            <a:off x="452438" y="404813"/>
            <a:ext cx="82392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cs">
                <a:latin typeface="Merriweather Black"/>
                <a:ea typeface="Merriweather Black"/>
                <a:cs typeface="Merriweather Black"/>
                <a:sym typeface="Merriweather Black"/>
              </a:rPr>
              <a:t>1. </a:t>
            </a:r>
            <a:r>
              <a:rPr b="0" lang="cs">
                <a:latin typeface="Merriweather Black"/>
                <a:ea typeface="Merriweather Black"/>
                <a:cs typeface="Merriweather Black"/>
                <a:sym typeface="Merriweather Black"/>
              </a:rPr>
              <a:t>Seznam Zprávy, a.s.</a:t>
            </a:r>
            <a:endParaRPr b="0">
              <a:latin typeface="Merriweather Black"/>
              <a:ea typeface="Merriweather Black"/>
              <a:cs typeface="Merriweather Black"/>
              <a:sym typeface="Merriweather Black"/>
            </a:endParaRPr>
          </a:p>
        </p:txBody>
      </p:sp>
      <p:sp>
        <p:nvSpPr>
          <p:cNvPr id="134" name="Google Shape;134;p30"/>
          <p:cNvSpPr txBox="1"/>
          <p:nvPr>
            <p:ph idx="2" type="body"/>
          </p:nvPr>
        </p:nvSpPr>
        <p:spPr>
          <a:xfrm>
            <a:off x="321700" y="1593200"/>
            <a:ext cx="2848200" cy="3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 lnSpcReduction="10000"/>
          </a:bodyPr>
          <a:lstStyle/>
          <a:p>
            <a:pPr indent="-88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cs" sz="2200">
                <a:solidFill>
                  <a:srgbClr val="A05D5D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Brandy</a:t>
            </a:r>
            <a:endParaRPr sz="2200">
              <a:solidFill>
                <a:srgbClr val="A05D5D"/>
              </a:solidFill>
              <a:latin typeface="Merriweather Black"/>
              <a:ea typeface="Merriweather Black"/>
              <a:cs typeface="Merriweather Black"/>
              <a:sym typeface="Merriweather Black"/>
            </a:endParaRPr>
          </a:p>
          <a:p>
            <a:pPr indent="-88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t/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88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cs" sz="2000">
                <a:latin typeface="Montserrat"/>
                <a:ea typeface="Montserrat"/>
                <a:cs typeface="Montserrat"/>
                <a:sym typeface="Montserrat"/>
              </a:rPr>
              <a:t>Seznam Zprávy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88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cs" sz="2000">
                <a:latin typeface="Montserrat"/>
                <a:ea typeface="Montserrat"/>
                <a:cs typeface="Montserrat"/>
                <a:sym typeface="Montserrat"/>
              </a:rPr>
              <a:t>Proženy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88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cs" sz="2000">
                <a:latin typeface="Montserrat"/>
                <a:ea typeface="Montserrat"/>
                <a:cs typeface="Montserrat"/>
                <a:sym typeface="Montserrat"/>
              </a:rPr>
              <a:t>Garáž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88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t/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88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cs" sz="2000">
                <a:latin typeface="Montserrat"/>
                <a:ea typeface="Montserrat"/>
                <a:cs typeface="Montserrat"/>
                <a:sym typeface="Montserrat"/>
              </a:rPr>
              <a:t>Expres FM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88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cs" sz="2000">
                <a:latin typeface="Montserrat"/>
                <a:ea typeface="Montserrat"/>
                <a:cs typeface="Montserrat"/>
                <a:sym typeface="Montserrat"/>
              </a:rPr>
              <a:t>Classic Praha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88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t/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5" name="Google Shape;135;p30"/>
          <p:cNvSpPr txBox="1"/>
          <p:nvPr>
            <p:ph idx="2" type="body"/>
          </p:nvPr>
        </p:nvSpPr>
        <p:spPr>
          <a:xfrm>
            <a:off x="6250800" y="1593200"/>
            <a:ext cx="2893200" cy="3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-88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cs" sz="2200">
                <a:solidFill>
                  <a:srgbClr val="A05D5D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Technologie AI</a:t>
            </a:r>
            <a:endParaRPr sz="2200">
              <a:solidFill>
                <a:srgbClr val="A05D5D"/>
              </a:solidFill>
              <a:latin typeface="Merriweather Black"/>
              <a:ea typeface="Merriweather Black"/>
              <a:cs typeface="Merriweather Black"/>
              <a:sym typeface="Merriweather Black"/>
            </a:endParaRPr>
          </a:p>
          <a:p>
            <a:pPr indent="-88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t/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88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cs" sz="2000">
                <a:latin typeface="Montserrat"/>
                <a:ea typeface="Montserrat"/>
                <a:cs typeface="Montserrat"/>
                <a:sym typeface="Montserrat"/>
              </a:rPr>
              <a:t>Syntetický hlas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88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cs" sz="2000">
                <a:latin typeface="Montserrat"/>
                <a:ea typeface="Montserrat"/>
                <a:cs typeface="Montserrat"/>
                <a:sym typeface="Montserrat"/>
              </a:rPr>
              <a:t>Syntetický obsah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88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cs" sz="2000">
                <a:latin typeface="Montserrat"/>
                <a:ea typeface="Montserrat"/>
                <a:cs typeface="Montserrat"/>
                <a:sym typeface="Montserrat"/>
              </a:rPr>
              <a:t>Agenti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6" name="Google Shape;136;p30"/>
          <p:cNvSpPr txBox="1"/>
          <p:nvPr>
            <p:ph idx="2" type="body"/>
          </p:nvPr>
        </p:nvSpPr>
        <p:spPr>
          <a:xfrm>
            <a:off x="3396200" y="1593200"/>
            <a:ext cx="2893200" cy="35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-88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cs" sz="2200">
                <a:solidFill>
                  <a:srgbClr val="A05D5D"/>
                </a:solidFill>
                <a:latin typeface="Merriweather Black"/>
                <a:ea typeface="Merriweather Black"/>
                <a:cs typeface="Merriweather Black"/>
                <a:sym typeface="Merriweather Black"/>
              </a:rPr>
              <a:t>Kodexy</a:t>
            </a:r>
            <a:endParaRPr sz="2200">
              <a:solidFill>
                <a:srgbClr val="A05D5D"/>
              </a:solidFill>
              <a:latin typeface="Merriweather Black"/>
              <a:ea typeface="Merriweather Black"/>
              <a:cs typeface="Merriweather Black"/>
              <a:sym typeface="Merriweather Black"/>
            </a:endParaRPr>
          </a:p>
          <a:p>
            <a:pPr indent="-88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t/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88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cs" sz="200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AI kodex</a:t>
            </a:r>
            <a:endParaRPr sz="200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8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cs" sz="2000">
                <a:latin typeface="Montserrat"/>
                <a:ea typeface="Montserrat"/>
                <a:cs typeface="Montserrat"/>
                <a:sym typeface="Montserrat"/>
              </a:rPr>
              <a:t>Etický kodex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88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cs" sz="2000">
                <a:latin typeface="Montserrat"/>
                <a:ea typeface="Montserrat"/>
                <a:cs typeface="Montserrat"/>
                <a:sym typeface="Montserrat"/>
              </a:rPr>
              <a:t>Diskusní kodex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88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cs" sz="2000">
                <a:latin typeface="Montserrat"/>
                <a:ea typeface="Montserrat"/>
                <a:cs typeface="Montserrat"/>
                <a:sym typeface="Montserrat"/>
              </a:rPr>
              <a:t>Volební kodex…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8890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t/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7" name="Google Shape;137;p30"/>
          <p:cNvCxnSpPr/>
          <p:nvPr/>
        </p:nvCxnSpPr>
        <p:spPr>
          <a:xfrm>
            <a:off x="3023525" y="1677800"/>
            <a:ext cx="0" cy="2778900"/>
          </a:xfrm>
          <a:prstGeom prst="straightConnector1">
            <a:avLst/>
          </a:prstGeom>
          <a:noFill/>
          <a:ln cap="flat" cmpd="sng" w="9525">
            <a:solidFill>
              <a:srgbClr val="A05D5D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8" name="Google Shape;138;p30"/>
          <p:cNvCxnSpPr/>
          <p:nvPr/>
        </p:nvCxnSpPr>
        <p:spPr>
          <a:xfrm>
            <a:off x="5933450" y="1677800"/>
            <a:ext cx="0" cy="2778900"/>
          </a:xfrm>
          <a:prstGeom prst="straightConnector1">
            <a:avLst/>
          </a:prstGeom>
          <a:noFill/>
          <a:ln cap="flat" cmpd="sng" w="9525">
            <a:solidFill>
              <a:srgbClr val="A05D5D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1"/>
          <p:cNvSpPr txBox="1"/>
          <p:nvPr>
            <p:ph idx="2" type="body"/>
          </p:nvPr>
        </p:nvSpPr>
        <p:spPr>
          <a:xfrm>
            <a:off x="452450" y="1331600"/>
            <a:ext cx="7122600" cy="3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cs" sz="2200">
                <a:solidFill>
                  <a:srgbClr val="A05D5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Proč chceme syntetický hlas?</a:t>
            </a:r>
            <a:endParaRPr sz="2200">
              <a:solidFill>
                <a:srgbClr val="A05D5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"/>
              <a:t>  </a:t>
            </a:r>
            <a:endParaRPr sz="400"/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cs" sz="2000">
                <a:latin typeface="Montserrat"/>
                <a:ea typeface="Montserrat"/>
                <a:cs typeface="Montserrat"/>
                <a:sym typeface="Montserrat"/>
              </a:rPr>
              <a:t>Chceme poskytovat kvalitní audio obsah z našich textů a videí.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AutoNum type="arabicPeriod"/>
            </a:pPr>
            <a:r>
              <a:rPr lang="cs" sz="2000">
                <a:latin typeface="Montserrat"/>
                <a:ea typeface="Montserrat"/>
                <a:cs typeface="Montserrat"/>
                <a:sym typeface="Montserrat"/>
              </a:rPr>
              <a:t>Vyplníme vysílání radií atraktivními moderátory a regionálním obsahem, např.: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AutoNum type="alphaLcPeriod"/>
            </a:pPr>
            <a:r>
              <a:rPr lang="cs" sz="2000">
                <a:latin typeface="Montserrat"/>
                <a:ea typeface="Montserrat"/>
                <a:cs typeface="Montserrat"/>
                <a:sym typeface="Montserrat"/>
              </a:rPr>
              <a:t>Noční moderátoři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AutoNum type="alphaLcPeriod"/>
            </a:pPr>
            <a:r>
              <a:rPr lang="cs" sz="2000">
                <a:latin typeface="Montserrat"/>
                <a:ea typeface="Montserrat"/>
                <a:cs typeface="Montserrat"/>
                <a:sym typeface="Montserrat"/>
              </a:rPr>
              <a:t>Zprávy syntetickým hlasem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31"/>
          <p:cNvSpPr txBox="1"/>
          <p:nvPr>
            <p:ph type="title"/>
          </p:nvPr>
        </p:nvSpPr>
        <p:spPr>
          <a:xfrm>
            <a:off x="452438" y="404813"/>
            <a:ext cx="82392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Helvetica Neue"/>
              <a:buNone/>
            </a:pPr>
            <a:r>
              <a:rPr b="0" lang="cs">
                <a:latin typeface="Merriweather Black"/>
                <a:ea typeface="Merriweather Black"/>
                <a:cs typeface="Merriweather Black"/>
                <a:sym typeface="Merriweather Black"/>
              </a:rPr>
              <a:t>2. </a:t>
            </a:r>
            <a:r>
              <a:rPr b="0" lang="cs">
                <a:latin typeface="Merriweather Black"/>
                <a:ea typeface="Merriweather Black"/>
                <a:cs typeface="Merriweather Black"/>
                <a:sym typeface="Merriweather Black"/>
              </a:rPr>
              <a:t>Syntetický hlas </a:t>
            </a:r>
            <a:endParaRPr b="0">
              <a:latin typeface="Merriweather Black"/>
              <a:ea typeface="Merriweather Black"/>
              <a:cs typeface="Merriweather Black"/>
              <a:sym typeface="Merriweather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2"/>
          <p:cNvSpPr txBox="1"/>
          <p:nvPr>
            <p:ph type="title"/>
          </p:nvPr>
        </p:nvSpPr>
        <p:spPr>
          <a:xfrm>
            <a:off x="452450" y="404825"/>
            <a:ext cx="4119600" cy="8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Helvetica Neue"/>
              <a:buNone/>
            </a:pPr>
            <a:r>
              <a:rPr b="0" lang="cs">
                <a:latin typeface="Merriweather Black"/>
                <a:ea typeface="Merriweather Black"/>
                <a:cs typeface="Merriweather Black"/>
                <a:sym typeface="Merriweather Black"/>
              </a:rPr>
              <a:t>2.1 </a:t>
            </a:r>
            <a:r>
              <a:rPr b="0" lang="cs">
                <a:latin typeface="Merriweather Black"/>
                <a:ea typeface="Merriweather Black"/>
                <a:cs typeface="Merriweather Black"/>
                <a:sym typeface="Merriweather Black"/>
              </a:rPr>
              <a:t>Hacsiko </a:t>
            </a:r>
            <a:endParaRPr b="0">
              <a:latin typeface="Merriweather Black"/>
              <a:ea typeface="Merriweather Black"/>
              <a:cs typeface="Merriweather Black"/>
              <a:sym typeface="Merriweather Black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Helvetica Neue"/>
              <a:buNone/>
            </a:pPr>
            <a:r>
              <a:rPr b="0" lang="cs" sz="2000">
                <a:solidFill>
                  <a:srgbClr val="A05D5D"/>
                </a:solidFill>
                <a:latin typeface="Merriweather"/>
                <a:ea typeface="Merriweather"/>
                <a:cs typeface="Merriweather"/>
                <a:sym typeface="Merriweather"/>
              </a:rPr>
              <a:t>Na radiu Expres FM</a:t>
            </a:r>
            <a:endParaRPr b="0" sz="2000">
              <a:solidFill>
                <a:srgbClr val="A05D5D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50" name="Google Shape;150;p32"/>
          <p:cNvSpPr txBox="1"/>
          <p:nvPr>
            <p:ph idx="2" type="body"/>
          </p:nvPr>
        </p:nvSpPr>
        <p:spPr>
          <a:xfrm>
            <a:off x="452450" y="1526550"/>
            <a:ext cx="4380000" cy="309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A05D5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25. května 2023 ve 2:10</a:t>
            </a:r>
            <a:endParaRPr sz="2000">
              <a:solidFill>
                <a:srgbClr val="A05D5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Montserrat"/>
                <a:ea typeface="Montserrat"/>
                <a:cs typeface="Montserrat"/>
                <a:sym typeface="Montserrat"/>
              </a:rPr>
              <a:t>První živé vysílání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88900" lvl="0" marL="2286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88900" lvl="0" marL="2286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88900" lvl="0" marL="2286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rgbClr val="A05D5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29. května 2023 od 4:00-5:40</a:t>
            </a:r>
            <a:endParaRPr sz="2000">
              <a:solidFill>
                <a:srgbClr val="A05D5D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Montserrat"/>
                <a:ea typeface="Montserrat"/>
                <a:cs typeface="Montserrat"/>
                <a:sym typeface="Montserrat"/>
              </a:rPr>
              <a:t>První noční vysílání Hacsiko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  <a:p>
            <a:pPr indent="-88900" lvl="0" marL="2286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397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88900" lvl="0" marL="2286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t/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1" name="Google Shape;151;p32"/>
          <p:cNvPicPr preferRelativeResize="0"/>
          <p:nvPr/>
        </p:nvPicPr>
        <p:blipFill rotWithShape="1">
          <a:blip r:embed="rId3">
            <a:alphaModFix/>
          </a:blip>
          <a:srcRect b="0" l="0" r="6716" t="0"/>
          <a:stretch/>
        </p:blipFill>
        <p:spPr>
          <a:xfrm>
            <a:off x="4625500" y="0"/>
            <a:ext cx="47981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32" title="Hacsiko-druhy-vstup.mp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322" y="3835303"/>
            <a:ext cx="1007155" cy="100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32" title="hacsiko-prvni-vysilaniSHORT.mp3">
            <a:hlinkClick r:id="rId6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450" y="2081700"/>
            <a:ext cx="1036900" cy="103689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2"/>
          <p:cNvSpPr txBox="1"/>
          <p:nvPr/>
        </p:nvSpPr>
        <p:spPr>
          <a:xfrm rot="324">
            <a:off x="5816800" y="4242004"/>
            <a:ext cx="3184500" cy="600300"/>
          </a:xfrm>
          <a:prstGeom prst="rect">
            <a:avLst/>
          </a:prstGeom>
          <a:solidFill>
            <a:schemeClr val="accent4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70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GAME CHANGER</a:t>
            </a:r>
            <a:endParaRPr b="1" sz="2700">
              <a:solidFill>
                <a:srgbClr val="FF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3"/>
          <p:cNvSpPr txBox="1"/>
          <p:nvPr>
            <p:ph type="title"/>
          </p:nvPr>
        </p:nvSpPr>
        <p:spPr>
          <a:xfrm>
            <a:off x="452450" y="404823"/>
            <a:ext cx="8239200" cy="4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Helvetica Neue"/>
              <a:buNone/>
            </a:pPr>
            <a:r>
              <a:rPr b="0" lang="cs" sz="2800">
                <a:latin typeface="Merriweather Black"/>
                <a:ea typeface="Merriweather Black"/>
                <a:cs typeface="Merriweather Black"/>
                <a:sym typeface="Merriweather Black"/>
              </a:rPr>
              <a:t>2.2 Hacsiko &amp; </a:t>
            </a:r>
            <a:r>
              <a:rPr b="0" lang="cs" sz="2800">
                <a:latin typeface="Merriweather Black"/>
                <a:ea typeface="Merriweather Black"/>
                <a:cs typeface="Merriweather Black"/>
                <a:sym typeface="Merriweather Black"/>
              </a:rPr>
              <a:t>Edna</a:t>
            </a:r>
            <a:endParaRPr b="0" sz="2800">
              <a:latin typeface="Merriweather Black"/>
              <a:ea typeface="Merriweather Black"/>
              <a:cs typeface="Merriweather Black"/>
              <a:sym typeface="Merriweather Black"/>
            </a:endParaRPr>
          </a:p>
        </p:txBody>
      </p:sp>
      <p:sp>
        <p:nvSpPr>
          <p:cNvPr id="160" name="Google Shape;160;p33"/>
          <p:cNvSpPr txBox="1"/>
          <p:nvPr>
            <p:ph idx="2" type="body"/>
          </p:nvPr>
        </p:nvSpPr>
        <p:spPr>
          <a:xfrm>
            <a:off x="452450" y="999200"/>
            <a:ext cx="4196700" cy="37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 fontScale="85000" lnSpcReduction="10000"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200">
                <a:solidFill>
                  <a:srgbClr val="A05D5D"/>
                </a:solidFill>
                <a:latin typeface="Montserrat"/>
                <a:ea typeface="Montserrat"/>
                <a:cs typeface="Montserrat"/>
                <a:sym typeface="Montserrat"/>
              </a:rPr>
              <a:t>Vysílání Hacsiko</a:t>
            </a:r>
            <a:endParaRPr b="1" sz="2200">
              <a:solidFill>
                <a:srgbClr val="A05D5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AutoNum type="arabicPeriod"/>
            </a:pPr>
            <a:r>
              <a:rPr lang="cs" sz="2000">
                <a:latin typeface="Montserrat"/>
                <a:ea typeface="Montserrat"/>
                <a:cs typeface="Montserrat"/>
                <a:sym typeface="Montserrat"/>
              </a:rPr>
              <a:t>Pondělí až pátek od 0:00 do 1:00. 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AutoNum type="arabicPeriod"/>
            </a:pPr>
            <a:r>
              <a:rPr lang="cs" sz="2000">
                <a:latin typeface="Montserrat"/>
                <a:ea typeface="Montserrat"/>
                <a:cs typeface="Montserrat"/>
                <a:sym typeface="Montserrat"/>
              </a:rPr>
              <a:t>Od 13. 11. v Ranním klubu s Milošem Pokorným.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200">
                <a:solidFill>
                  <a:srgbClr val="A05D5D"/>
                </a:solidFill>
                <a:latin typeface="Montserrat"/>
                <a:ea typeface="Montserrat"/>
                <a:cs typeface="Montserrat"/>
                <a:sym typeface="Montserrat"/>
              </a:rPr>
              <a:t>Edna - systém pro AI vysílání</a:t>
            </a:r>
            <a:endParaRPr b="1" sz="2200">
              <a:solidFill>
                <a:srgbClr val="A05D5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•"/>
            </a:pPr>
            <a:r>
              <a:rPr lang="cs" sz="2000">
                <a:latin typeface="Montserrat"/>
                <a:ea typeface="Montserrat"/>
                <a:cs typeface="Montserrat"/>
                <a:sym typeface="Montserrat"/>
              </a:rPr>
              <a:t>administrační rozhraní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•"/>
            </a:pPr>
            <a:r>
              <a:rPr lang="cs" sz="2000">
                <a:latin typeface="Montserrat"/>
                <a:ea typeface="Montserrat"/>
                <a:cs typeface="Montserrat"/>
                <a:sym typeface="Montserrat"/>
              </a:rPr>
              <a:t>automatizace vysílání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•"/>
            </a:pPr>
            <a:r>
              <a:rPr lang="cs" sz="2000">
                <a:latin typeface="Montserrat"/>
                <a:ea typeface="Montserrat"/>
                <a:cs typeface="Montserrat"/>
                <a:sym typeface="Montserrat"/>
              </a:rPr>
              <a:t>plánování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Montserrat"/>
              <a:buChar char="•"/>
            </a:pPr>
            <a:r>
              <a:rPr lang="cs" sz="2000">
                <a:latin typeface="Montserrat"/>
                <a:ea typeface="Montserrat"/>
                <a:cs typeface="Montserrat"/>
                <a:sym typeface="Montserrat"/>
              </a:rPr>
              <a:t>kontrola výstupů</a:t>
            </a:r>
            <a:endParaRPr sz="20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1" name="Google Shape;161;p33"/>
          <p:cNvPicPr preferRelativeResize="0"/>
          <p:nvPr/>
        </p:nvPicPr>
        <p:blipFill rotWithShape="1">
          <a:blip r:embed="rId3">
            <a:alphaModFix/>
          </a:blip>
          <a:srcRect b="2219" l="0" r="37213" t="0"/>
          <a:stretch/>
        </p:blipFill>
        <p:spPr>
          <a:xfrm>
            <a:off x="4897750" y="758850"/>
            <a:ext cx="4246251" cy="438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33" title="Hacsiko - JINGL03.wav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33725" y="2086650"/>
            <a:ext cx="485100" cy="48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"/>
          <p:cNvSpPr txBox="1"/>
          <p:nvPr>
            <p:ph type="title"/>
          </p:nvPr>
        </p:nvSpPr>
        <p:spPr>
          <a:xfrm>
            <a:off x="452438" y="404813"/>
            <a:ext cx="82392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Helvetica Neue"/>
              <a:buNone/>
            </a:pPr>
            <a:r>
              <a:rPr b="0" lang="cs">
                <a:latin typeface="Merriweather Black"/>
                <a:ea typeface="Merriweather Black"/>
                <a:cs typeface="Merriweather Black"/>
                <a:sym typeface="Merriweather Black"/>
              </a:rPr>
              <a:t>2.3 </a:t>
            </a:r>
            <a:r>
              <a:rPr b="0" lang="cs">
                <a:latin typeface="Merriweather Black"/>
                <a:ea typeface="Merriweather Black"/>
                <a:cs typeface="Merriweather Black"/>
                <a:sym typeface="Merriweather Black"/>
              </a:rPr>
              <a:t>Hlasy pro SZ a audiomix s MAMA AI</a:t>
            </a:r>
            <a:endParaRPr b="0">
              <a:latin typeface="Merriweather Black"/>
              <a:ea typeface="Merriweather Black"/>
              <a:cs typeface="Merriweather Black"/>
              <a:sym typeface="Merriweather Black"/>
            </a:endParaRPr>
          </a:p>
        </p:txBody>
      </p:sp>
      <p:sp>
        <p:nvSpPr>
          <p:cNvPr id="168" name="Google Shape;168;p34"/>
          <p:cNvSpPr txBox="1"/>
          <p:nvPr>
            <p:ph idx="2" type="body"/>
          </p:nvPr>
        </p:nvSpPr>
        <p:spPr>
          <a:xfrm>
            <a:off x="452450" y="1331600"/>
            <a:ext cx="4770600" cy="3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1" lang="cs" sz="2200">
                <a:solidFill>
                  <a:srgbClr val="A05D5D"/>
                </a:solidFill>
                <a:latin typeface="Montserrat"/>
                <a:ea typeface="Montserrat"/>
                <a:cs typeface="Montserrat"/>
                <a:sym typeface="Montserrat"/>
              </a:rPr>
              <a:t>Čteme vám Seznam Zprávy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t/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cs" sz="2200">
                <a:latin typeface="Montserrat"/>
                <a:ea typeface="Montserrat"/>
                <a:cs typeface="Montserrat"/>
                <a:sym typeface="Montserrat"/>
              </a:rPr>
              <a:t>Robotka Jana</a:t>
            </a:r>
            <a:r>
              <a:rPr lang="cs" sz="2200">
                <a:latin typeface="Montserrat"/>
                <a:ea typeface="Montserrat"/>
                <a:cs typeface="Montserrat"/>
                <a:sym typeface="Montserrat"/>
              </a:rPr>
              <a:t> - </a:t>
            </a:r>
            <a:r>
              <a:rPr b="1" lang="cs" sz="2200">
                <a:latin typeface="Montserrat"/>
                <a:ea typeface="Montserrat"/>
                <a:cs typeface="Montserrat"/>
                <a:sym typeface="Montserrat"/>
              </a:rPr>
              <a:t>standard</a:t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t/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t/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cs" sz="2200">
                <a:latin typeface="Montserrat"/>
                <a:ea typeface="Montserrat"/>
                <a:cs typeface="Montserrat"/>
                <a:sym typeface="Montserrat"/>
              </a:rPr>
              <a:t>Robotka Jana - </a:t>
            </a:r>
            <a:r>
              <a:rPr b="1" lang="cs" sz="2200">
                <a:latin typeface="Montserrat"/>
                <a:ea typeface="Montserrat"/>
                <a:cs typeface="Montserrat"/>
                <a:sym typeface="Montserrat"/>
              </a:rPr>
              <a:t>audiomix</a:t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lang="cs" sz="5300"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53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1397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r>
              <a:rPr b="1" lang="cs" sz="2200">
                <a:latin typeface="Montserrat"/>
                <a:ea typeface="Montserrat"/>
                <a:cs typeface="Montserrat"/>
                <a:sym typeface="Montserrat"/>
              </a:rPr>
              <a:t>Stela </a:t>
            </a:r>
            <a:r>
              <a:rPr lang="cs" sz="2200">
                <a:latin typeface="Montserrat"/>
                <a:ea typeface="Montserrat"/>
                <a:cs typeface="Montserrat"/>
                <a:sym typeface="Montserrat"/>
              </a:rPr>
              <a:t>- administrační rozhraní</a:t>
            </a:r>
            <a:endParaRPr sz="2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" name="Google Shape;169;p34"/>
          <p:cNvSpPr/>
          <p:nvPr/>
        </p:nvSpPr>
        <p:spPr>
          <a:xfrm>
            <a:off x="6260875" y="1703000"/>
            <a:ext cx="1469700" cy="5088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A05D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Článek</a:t>
            </a:r>
            <a:endParaRPr b="1"/>
          </a:p>
        </p:txBody>
      </p:sp>
      <p:sp>
        <p:nvSpPr>
          <p:cNvPr id="170" name="Google Shape;170;p34"/>
          <p:cNvSpPr/>
          <p:nvPr/>
        </p:nvSpPr>
        <p:spPr>
          <a:xfrm>
            <a:off x="5374525" y="2810900"/>
            <a:ext cx="1469700" cy="5088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A05D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Stela</a:t>
            </a:r>
            <a:endParaRPr b="1"/>
          </a:p>
        </p:txBody>
      </p:sp>
      <p:sp>
        <p:nvSpPr>
          <p:cNvPr id="171" name="Google Shape;171;p34"/>
          <p:cNvSpPr/>
          <p:nvPr/>
        </p:nvSpPr>
        <p:spPr>
          <a:xfrm>
            <a:off x="7221950" y="2810900"/>
            <a:ext cx="1469700" cy="508800"/>
          </a:xfrm>
          <a:prstGeom prst="roundRect">
            <a:avLst>
              <a:gd fmla="val 16667" name="adj"/>
            </a:avLst>
          </a:prstGeom>
          <a:solidFill>
            <a:srgbClr val="000000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>
                <a:solidFill>
                  <a:schemeClr val="lt1"/>
                </a:solidFill>
              </a:rPr>
              <a:t>Black Box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72" name="Google Shape;172;p34"/>
          <p:cNvSpPr/>
          <p:nvPr/>
        </p:nvSpPr>
        <p:spPr>
          <a:xfrm>
            <a:off x="6260875" y="3918800"/>
            <a:ext cx="1469700" cy="508800"/>
          </a:xfrm>
          <a:prstGeom prst="roundRect">
            <a:avLst>
              <a:gd fmla="val 16667" name="adj"/>
            </a:avLst>
          </a:prstGeom>
          <a:solidFill>
            <a:srgbClr val="F4CCCC"/>
          </a:solidFill>
          <a:ln cap="flat" cmpd="sng" w="9525">
            <a:solidFill>
              <a:srgbClr val="A05D5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cs"/>
              <a:t>Audiočlánek</a:t>
            </a:r>
            <a:endParaRPr b="1"/>
          </a:p>
        </p:txBody>
      </p:sp>
      <p:cxnSp>
        <p:nvCxnSpPr>
          <p:cNvPr id="173" name="Google Shape;173;p34"/>
          <p:cNvCxnSpPr>
            <a:stCxn id="169" idx="2"/>
            <a:endCxn id="170" idx="0"/>
          </p:cNvCxnSpPr>
          <p:nvPr/>
        </p:nvCxnSpPr>
        <p:spPr>
          <a:xfrm rot="5400000">
            <a:off x="6253075" y="2068250"/>
            <a:ext cx="599100" cy="886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A05D5D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74" name="Google Shape;174;p34"/>
          <p:cNvCxnSpPr>
            <a:stCxn id="169" idx="2"/>
            <a:endCxn id="171" idx="0"/>
          </p:cNvCxnSpPr>
          <p:nvPr/>
        </p:nvCxnSpPr>
        <p:spPr>
          <a:xfrm flipH="1" rot="-5400000">
            <a:off x="7176775" y="2030750"/>
            <a:ext cx="599100" cy="961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A05D5D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75" name="Google Shape;175;p34"/>
          <p:cNvCxnSpPr>
            <a:stCxn id="170" idx="2"/>
            <a:endCxn id="172" idx="0"/>
          </p:cNvCxnSpPr>
          <p:nvPr/>
        </p:nvCxnSpPr>
        <p:spPr>
          <a:xfrm flipH="1" rot="-5400000">
            <a:off x="6253075" y="3176000"/>
            <a:ext cx="599100" cy="886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A05D5D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76" name="Google Shape;176;p34"/>
          <p:cNvCxnSpPr>
            <a:stCxn id="171" idx="2"/>
            <a:endCxn id="172" idx="0"/>
          </p:cNvCxnSpPr>
          <p:nvPr/>
        </p:nvCxnSpPr>
        <p:spPr>
          <a:xfrm rot="5400000">
            <a:off x="7176650" y="3138650"/>
            <a:ext cx="599100" cy="961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A05D5D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77" name="Google Shape;177;p34"/>
          <p:cNvCxnSpPr>
            <a:stCxn id="171" idx="2"/>
          </p:cNvCxnSpPr>
          <p:nvPr/>
        </p:nvCxnSpPr>
        <p:spPr>
          <a:xfrm flipH="1" rot="-5400000">
            <a:off x="7931450" y="3345050"/>
            <a:ext cx="870600" cy="819900"/>
          </a:xfrm>
          <a:prstGeom prst="bentConnector3">
            <a:avLst>
              <a:gd fmla="val 34267" name="adj1"/>
            </a:avLst>
          </a:prstGeom>
          <a:noFill/>
          <a:ln cap="flat" cmpd="sng" w="9525">
            <a:solidFill>
              <a:srgbClr val="A05D5D"/>
            </a:solidFill>
            <a:prstDash val="dash"/>
            <a:round/>
            <a:headEnd len="med" w="med" type="none"/>
            <a:tailEnd len="med" w="med" type="stealth"/>
          </a:ln>
        </p:spPr>
      </p:cxnSp>
      <p:pic>
        <p:nvPicPr>
          <p:cNvPr id="178" name="Google Shape;178;p34" title="jana-bezmixu.wa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451" y="2442200"/>
            <a:ext cx="619200" cy="6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4" title="jana-mix.wav">
            <a:hlinkClick r:id="rId5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451" y="3571100"/>
            <a:ext cx="619200" cy="6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5"/>
          <p:cNvSpPr txBox="1"/>
          <p:nvPr>
            <p:ph idx="2" type="body"/>
          </p:nvPr>
        </p:nvSpPr>
        <p:spPr>
          <a:xfrm>
            <a:off x="452450" y="2457450"/>
            <a:ext cx="6331200" cy="22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>
                <a:latin typeface="Montserrat"/>
                <a:ea typeface="Montserrat"/>
                <a:cs typeface="Montserrat"/>
                <a:sym typeface="Montserrat"/>
              </a:rPr>
              <a:t>“V dnešní době technologie umělé inteligence nejenže mění způsob, jakým vnímáme svět, ale především se stávají klíčovým faktorem pro úspěch firmy v náročném konkurenčním prostředí, na jehož prahu právě stojíme.”</a:t>
            </a:r>
            <a:endParaRPr sz="2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5" name="Google Shape;185;p35"/>
          <p:cNvSpPr txBox="1"/>
          <p:nvPr>
            <p:ph type="title"/>
          </p:nvPr>
        </p:nvSpPr>
        <p:spPr>
          <a:xfrm>
            <a:off x="452445" y="492138"/>
            <a:ext cx="51672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 fontScale="90000"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r>
              <a:rPr b="0" lang="cs">
                <a:latin typeface="Merriweather Black"/>
                <a:ea typeface="Merriweather Black"/>
                <a:cs typeface="Merriweather Black"/>
                <a:sym typeface="Merriweather Black"/>
              </a:rPr>
              <a:t>2.4 </a:t>
            </a:r>
            <a:r>
              <a:rPr b="0" lang="cs">
                <a:latin typeface="Merriweather Black"/>
                <a:ea typeface="Merriweather Black"/>
                <a:cs typeface="Merriweather Black"/>
                <a:sym typeface="Merriweather Black"/>
              </a:rPr>
              <a:t> Hlasy pro SZ a Expres FM </a:t>
            </a:r>
            <a:endParaRPr b="0">
              <a:latin typeface="Merriweather Black"/>
              <a:ea typeface="Merriweather Black"/>
              <a:cs typeface="Merriweather Black"/>
              <a:sym typeface="Merriweather Black"/>
            </a:endParaRPr>
          </a:p>
        </p:txBody>
      </p:sp>
      <p:pic>
        <p:nvPicPr>
          <p:cNvPr id="186" name="Google Shape;186;p35" title="AI4Business.mp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2267" y="1210900"/>
            <a:ext cx="893425" cy="89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5" title="zpravy-test-1-predel.mp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06962" y="1241950"/>
            <a:ext cx="862375" cy="8623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8" name="Google Shape;188;p35"/>
          <p:cNvCxnSpPr/>
          <p:nvPr/>
        </p:nvCxnSpPr>
        <p:spPr>
          <a:xfrm>
            <a:off x="7059400" y="1130625"/>
            <a:ext cx="0" cy="3702900"/>
          </a:xfrm>
          <a:prstGeom prst="straightConnector1">
            <a:avLst/>
          </a:prstGeom>
          <a:noFill/>
          <a:ln cap="flat" cmpd="sng" w="9525">
            <a:solidFill>
              <a:srgbClr val="CC412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9" name="Google Shape;189;p35"/>
          <p:cNvSpPr txBox="1"/>
          <p:nvPr>
            <p:ph idx="2" type="body"/>
          </p:nvPr>
        </p:nvSpPr>
        <p:spPr>
          <a:xfrm>
            <a:off x="7257250" y="2457450"/>
            <a:ext cx="1561800" cy="22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100">
                <a:latin typeface="Montserrat"/>
                <a:ea typeface="Montserrat"/>
                <a:cs typeface="Montserrat"/>
                <a:sym typeface="Montserrat"/>
              </a:rPr>
              <a:t>Zprávy </a:t>
            </a:r>
            <a:endParaRPr b="1" sz="2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100">
                <a:latin typeface="Montserrat"/>
                <a:ea typeface="Montserrat"/>
                <a:cs typeface="Montserrat"/>
                <a:sym typeface="Montserrat"/>
              </a:rPr>
              <a:t>Expres FM</a:t>
            </a:r>
            <a:endParaRPr sz="21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6"/>
          <p:cNvSpPr txBox="1"/>
          <p:nvPr>
            <p:ph idx="2" type="body"/>
          </p:nvPr>
        </p:nvSpPr>
        <p:spPr>
          <a:xfrm>
            <a:off x="452450" y="1918625"/>
            <a:ext cx="4579800" cy="24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200">
                <a:latin typeface="Montserrat"/>
                <a:ea typeface="Montserrat"/>
                <a:cs typeface="Montserrat"/>
                <a:sym typeface="Montserrat"/>
              </a:rPr>
              <a:t>Klasická radia </a:t>
            </a:r>
            <a:r>
              <a:rPr i="1" lang="cs" sz="2200">
                <a:solidFill>
                  <a:srgbClr val="A05D5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(Celý trh Česka)</a:t>
            </a:r>
            <a:endParaRPr b="1" i="1"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200">
                <a:latin typeface="Montserrat Medium"/>
                <a:ea typeface="Montserrat Medium"/>
                <a:cs typeface="Montserrat Medium"/>
                <a:sym typeface="Montserrat Medium"/>
              </a:rPr>
              <a:t>          </a:t>
            </a:r>
            <a:r>
              <a:rPr lang="cs" sz="2200">
                <a:solidFill>
                  <a:srgbClr val="CC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↓</a:t>
            </a:r>
            <a:endParaRPr sz="2200">
              <a:solidFill>
                <a:srgbClr val="CC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200">
                <a:latin typeface="Montserrat"/>
                <a:ea typeface="Montserrat"/>
                <a:cs typeface="Montserrat"/>
                <a:sym typeface="Montserrat"/>
              </a:rPr>
              <a:t>Hybridní radia</a:t>
            </a:r>
            <a:r>
              <a:rPr lang="cs" sz="22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i="1" lang="cs" sz="2200">
                <a:solidFill>
                  <a:srgbClr val="A05D5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(Expres FM)</a:t>
            </a:r>
            <a:endParaRPr i="1" sz="2200">
              <a:solidFill>
                <a:srgbClr val="A05D5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200">
                <a:latin typeface="Montserrat Medium"/>
                <a:ea typeface="Montserrat Medium"/>
                <a:cs typeface="Montserrat Medium"/>
                <a:sym typeface="Montserrat Medium"/>
              </a:rPr>
              <a:t>          </a:t>
            </a:r>
            <a:r>
              <a:rPr lang="cs" sz="2200">
                <a:solidFill>
                  <a:srgbClr val="CC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↓</a:t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200">
                <a:latin typeface="Montserrat"/>
                <a:ea typeface="Montserrat"/>
                <a:cs typeface="Montserrat"/>
                <a:sym typeface="Montserrat"/>
              </a:rPr>
              <a:t>Syntetická radia</a:t>
            </a:r>
            <a:endParaRPr sz="2200">
              <a:solidFill>
                <a:srgbClr val="A05D5D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200">
                <a:latin typeface="Montserrat Medium"/>
                <a:ea typeface="Montserrat Medium"/>
                <a:cs typeface="Montserrat Medium"/>
                <a:sym typeface="Montserrat Medium"/>
              </a:rPr>
              <a:t>          </a:t>
            </a:r>
            <a:r>
              <a:rPr lang="cs" sz="2200">
                <a:solidFill>
                  <a:srgbClr val="CC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↓</a:t>
            </a:r>
            <a:endParaRPr sz="2200">
              <a:solidFill>
                <a:srgbClr val="CC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2200">
                <a:latin typeface="Montserrat"/>
                <a:ea typeface="Montserrat"/>
                <a:cs typeface="Montserrat"/>
                <a:sym typeface="Montserrat"/>
              </a:rPr>
              <a:t>Personalizovaný stream</a:t>
            </a:r>
            <a:r>
              <a:rPr lang="cs" sz="2200"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2200"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>
                <a:latin typeface="Montserrat Medium"/>
                <a:ea typeface="Montserrat Medium"/>
                <a:cs typeface="Montserrat Medium"/>
                <a:sym typeface="Montserrat Medium"/>
              </a:rPr>
              <a:t>Agentní systém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95" name="Google Shape;195;p36"/>
          <p:cNvPicPr preferRelativeResize="0"/>
          <p:nvPr/>
        </p:nvPicPr>
        <p:blipFill rotWithShape="1">
          <a:blip r:embed="rId3">
            <a:alphaModFix/>
          </a:blip>
          <a:srcRect b="0" l="11113" r="18369" t="0"/>
          <a:stretch/>
        </p:blipFill>
        <p:spPr>
          <a:xfrm>
            <a:off x="5517025" y="0"/>
            <a:ext cx="362697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6"/>
          <p:cNvSpPr txBox="1"/>
          <p:nvPr>
            <p:ph type="title"/>
          </p:nvPr>
        </p:nvSpPr>
        <p:spPr>
          <a:xfrm>
            <a:off x="452445" y="492138"/>
            <a:ext cx="4826100" cy="6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rm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Helvetica Neue"/>
              <a:buNone/>
            </a:pPr>
            <a:r>
              <a:rPr b="0" lang="cs">
                <a:latin typeface="Merriweather Black"/>
                <a:ea typeface="Merriweather Black"/>
                <a:cs typeface="Merriweather Black"/>
                <a:sym typeface="Merriweather Black"/>
              </a:rPr>
              <a:t>3 </a:t>
            </a:r>
            <a:r>
              <a:rPr b="0" lang="cs">
                <a:latin typeface="Merriweather Black"/>
                <a:ea typeface="Merriweather Black"/>
                <a:cs typeface="Merriweather Black"/>
                <a:sym typeface="Merriweather Black"/>
              </a:rPr>
              <a:t>Vize rádií</a:t>
            </a:r>
            <a:endParaRPr b="0">
              <a:latin typeface="Merriweather Black"/>
              <a:ea typeface="Merriweather Black"/>
              <a:cs typeface="Merriweather Black"/>
              <a:sym typeface="Merriweather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